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94" r:id="rId4"/>
    <p:sldId id="257" r:id="rId5"/>
    <p:sldId id="258" r:id="rId6"/>
    <p:sldId id="259" r:id="rId7"/>
    <p:sldId id="265" r:id="rId8"/>
    <p:sldId id="268" r:id="rId9"/>
    <p:sldId id="276" r:id="rId10"/>
    <p:sldId id="269" r:id="rId11"/>
    <p:sldId id="270" r:id="rId12"/>
    <p:sldId id="271" r:id="rId13"/>
    <p:sldId id="273" r:id="rId14"/>
    <p:sldId id="281" r:id="rId15"/>
    <p:sldId id="277" r:id="rId16"/>
    <p:sldId id="278" r:id="rId17"/>
    <p:sldId id="290" r:id="rId18"/>
    <p:sldId id="291" r:id="rId19"/>
    <p:sldId id="292" r:id="rId20"/>
    <p:sldId id="279" r:id="rId21"/>
    <p:sldId id="293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00FF00"/>
    <a:srgbClr val="66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440159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ms-MY" b="1" dirty="0" smtClean="0">
                <a:solidFill>
                  <a:srgbClr val="FFFF00"/>
                </a:solidFill>
              </a:rPr>
              <a:t>2-mavzu.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tahlili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564904"/>
            <a:ext cx="8208912" cy="2664296"/>
          </a:xfrm>
          <a:solidFill>
            <a:srgbClr val="0070C0"/>
          </a:solidFill>
        </p:spPr>
        <p:txBody>
          <a:bodyPr>
            <a:normAutofit/>
          </a:bodyPr>
          <a:lstStyle/>
          <a:p>
            <a:pPr marL="0" lvl="1"/>
            <a:r>
              <a:rPr lang="ms-MY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</a:p>
          <a:p>
            <a:pPr marL="514350" indent="-514350" algn="just" fontAlgn="ctr">
              <a:buFont typeface="+mj-lt"/>
              <a:buAutoNum type="arabicPeriod"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tahlilining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fontAlgn="ctr">
              <a:buFont typeface="+mj-lt"/>
              <a:buAutoNum type="arabicPeriod"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PEST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fontAlgn="ctr">
              <a:buFont typeface="+mj-lt"/>
              <a:buAutoNum type="arabicPeriod"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Bozor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tahlili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384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720840"/>
            <a:ext cx="8064896" cy="378565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Firma </a:t>
            </a:r>
            <a:r>
              <a:rPr lang="en-US" sz="2400" dirty="0" err="1"/>
              <a:t>strategiyasi</a:t>
            </a:r>
            <a:r>
              <a:rPr lang="en-US" sz="2400" dirty="0"/>
              <a:t>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uzun</a:t>
            </a:r>
            <a:r>
              <a:rPr lang="en-US" sz="2400" dirty="0"/>
              <a:t> </a:t>
            </a:r>
            <a:r>
              <a:rPr lang="en-US" sz="2400" dirty="0" err="1"/>
              <a:t>muddatli</a:t>
            </a:r>
            <a:r>
              <a:rPr lang="en-US" sz="2400" dirty="0"/>
              <a:t> </a:t>
            </a:r>
            <a:r>
              <a:rPr lang="en-US" sz="2400" dirty="0" err="1"/>
              <a:t>maqsadlarini</a:t>
            </a:r>
            <a:r>
              <a:rPr lang="en-US" sz="2400" dirty="0"/>
              <a:t> </a:t>
            </a:r>
            <a:r>
              <a:rPr lang="en-US" sz="2400" dirty="0" err="1"/>
              <a:t>belgilaydi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maqsadlarni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resurslar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faoliyatlarni</a:t>
            </a:r>
            <a:r>
              <a:rPr lang="en-US" sz="2400" dirty="0"/>
              <a:t> </a:t>
            </a:r>
            <a:r>
              <a:rPr lang="en-US" sz="2400" dirty="0" err="1"/>
              <a:t>rejalashtiradi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strategiyani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chiqishda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muhit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rol</a:t>
            </a:r>
            <a:r>
              <a:rPr lang="en-US" sz="2400" dirty="0"/>
              <a:t> </a:t>
            </a:r>
            <a:r>
              <a:rPr lang="en-US" sz="2400" dirty="0" err="1"/>
              <a:t>o'ynaydi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Tashqi</a:t>
            </a:r>
            <a:r>
              <a:rPr lang="en-US" sz="2400" dirty="0" smtClean="0"/>
              <a:t> </a:t>
            </a:r>
            <a:r>
              <a:rPr lang="en-US" sz="2400" dirty="0" err="1"/>
              <a:t>muhit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, firma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yuritayotgan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, </a:t>
            </a:r>
            <a:r>
              <a:rPr lang="en-US" sz="2400" dirty="0" err="1"/>
              <a:t>ijtimoiy</a:t>
            </a:r>
            <a:r>
              <a:rPr lang="en-US" sz="2400" dirty="0"/>
              <a:t>,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siyosiy</a:t>
            </a:r>
            <a:r>
              <a:rPr lang="en-US" sz="2400" dirty="0"/>
              <a:t> </a:t>
            </a:r>
            <a:r>
              <a:rPr lang="en-US" sz="2400" dirty="0" err="1"/>
              <a:t>sharoitlarni</a:t>
            </a:r>
            <a:r>
              <a:rPr lang="en-US" sz="2400" dirty="0"/>
              <a:t> </a:t>
            </a:r>
            <a:r>
              <a:rPr lang="en-US" sz="2400" dirty="0" err="1"/>
              <a:t>o'rganish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, </a:t>
            </a:r>
            <a:r>
              <a:rPr lang="en-US" sz="2400" dirty="0" err="1"/>
              <a:t>raqobatbardoshlikni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risklarni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ma'ruzada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muhit</a:t>
            </a:r>
            <a:r>
              <a:rPr lang="en-US" sz="2400" dirty="0"/>
              <a:t> </a:t>
            </a:r>
            <a:r>
              <a:rPr lang="en-US" sz="2400" dirty="0" err="1"/>
              <a:t>tahlilining</a:t>
            </a:r>
            <a:r>
              <a:rPr lang="en-US" sz="2400" dirty="0"/>
              <a:t> firma </a:t>
            </a:r>
            <a:r>
              <a:rPr lang="en-US" sz="2400" dirty="0" err="1"/>
              <a:t>strategiyasini</a:t>
            </a:r>
            <a:r>
              <a:rPr lang="en-US" sz="2400" dirty="0"/>
              <a:t> </a:t>
            </a:r>
            <a:r>
              <a:rPr lang="en-US" sz="2400" dirty="0" err="1"/>
              <a:t>shakllantirishdagi</a:t>
            </a:r>
            <a:r>
              <a:rPr lang="en-US" sz="2400" dirty="0"/>
              <a:t> </a:t>
            </a:r>
            <a:r>
              <a:rPr lang="en-US" sz="2400" dirty="0" err="1"/>
              <a:t>ahamiyati</a:t>
            </a:r>
            <a:r>
              <a:rPr lang="en-US" sz="2400" dirty="0"/>
              <a:t> </a:t>
            </a:r>
            <a:r>
              <a:rPr lang="en-US" sz="2400" dirty="0" err="1"/>
              <a:t>ko'rib</a:t>
            </a:r>
            <a:r>
              <a:rPr lang="en-US" sz="2400" dirty="0"/>
              <a:t> </a:t>
            </a:r>
            <a:r>
              <a:rPr lang="en-US" sz="2400" dirty="0" err="1"/>
              <a:t>chiqiladi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55675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074509"/>
            <a:ext cx="8784976" cy="50783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firma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 </a:t>
            </a:r>
            <a:r>
              <a:rPr lang="en-US" dirty="0" err="1"/>
              <a:t>o'ynaydi</a:t>
            </a:r>
            <a:r>
              <a:rPr lang="en-US" dirty="0"/>
              <a:t>. Bu </a:t>
            </a:r>
            <a:r>
              <a:rPr lang="en-US" dirty="0" err="1"/>
              <a:t>jarayon</a:t>
            </a:r>
            <a:r>
              <a:rPr lang="en-US" dirty="0"/>
              <a:t> firma </a:t>
            </a:r>
            <a:r>
              <a:rPr lang="en-US" dirty="0" err="1"/>
              <a:t>rahbarlariga</a:t>
            </a:r>
            <a:r>
              <a:rPr lang="en-US" dirty="0"/>
              <a:t> </a:t>
            </a:r>
            <a:r>
              <a:rPr lang="en-US" dirty="0" err="1"/>
              <a:t>bozorning</a:t>
            </a:r>
            <a:r>
              <a:rPr lang="en-US" dirty="0"/>
              <a:t> </a:t>
            </a:r>
            <a:r>
              <a:rPr lang="en-US" dirty="0" err="1"/>
              <a:t>o'zgaruvchan</a:t>
            </a:r>
            <a:r>
              <a:rPr lang="en-US" dirty="0"/>
              <a:t> </a:t>
            </a:r>
            <a:r>
              <a:rPr lang="en-US" dirty="0" err="1"/>
              <a:t>sharoitlarini</a:t>
            </a:r>
            <a:r>
              <a:rPr lang="en-US" dirty="0"/>
              <a:t> </a:t>
            </a:r>
            <a:r>
              <a:rPr lang="en-US" dirty="0" err="1"/>
              <a:t>tushunishga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moslashtirishi</a:t>
            </a:r>
            <a:r>
              <a:rPr lang="en-US" dirty="0"/>
              <a:t>, </a:t>
            </a:r>
            <a:r>
              <a:rPr lang="en-US" dirty="0" err="1"/>
              <a:t>raqobatchilar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farqini</a:t>
            </a:r>
            <a:r>
              <a:rPr lang="en-US" dirty="0"/>
              <a:t> </a:t>
            </a:r>
            <a:r>
              <a:rPr lang="en-US" dirty="0" err="1"/>
              <a:t>oshirishi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ehtiyojlarini</a:t>
            </a:r>
            <a:r>
              <a:rPr lang="en-US" dirty="0"/>
              <a:t> </a:t>
            </a:r>
            <a:r>
              <a:rPr lang="en-US" dirty="0" err="1"/>
              <a:t>qondirishga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qarorlar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r>
              <a:rPr lang="en-US" dirty="0" err="1"/>
              <a:t>Masalan</a:t>
            </a:r>
            <a:r>
              <a:rPr lang="en-US" dirty="0"/>
              <a:t>, agar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texnologiyalar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talablarning</a:t>
            </a:r>
            <a:r>
              <a:rPr lang="en-US" dirty="0"/>
              <a:t> </a:t>
            </a:r>
            <a:r>
              <a:rPr lang="en-US" dirty="0" err="1"/>
              <a:t>oshishi</a:t>
            </a:r>
            <a:r>
              <a:rPr lang="en-US" dirty="0"/>
              <a:t> </a:t>
            </a:r>
            <a:r>
              <a:rPr lang="en-US" dirty="0" err="1"/>
              <a:t>aniqlansa</a:t>
            </a:r>
            <a:r>
              <a:rPr lang="en-US" dirty="0"/>
              <a:t>, firma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mahsulotlarini</a:t>
            </a:r>
            <a:r>
              <a:rPr lang="en-US" dirty="0"/>
              <a:t>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innovatsion</a:t>
            </a:r>
            <a:r>
              <a:rPr lang="en-US" dirty="0"/>
              <a:t> </a:t>
            </a:r>
            <a:r>
              <a:rPr lang="en-US" dirty="0" err="1"/>
              <a:t>xususiyatlarga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strategiyani</a:t>
            </a:r>
            <a:r>
              <a:rPr lang="en-US" dirty="0"/>
              <a:t> </a:t>
            </a:r>
            <a:r>
              <a:rPr lang="en-US" dirty="0" err="1"/>
              <a:t>o'zgartirishi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holatda</a:t>
            </a:r>
            <a:r>
              <a:rPr lang="en-US" dirty="0"/>
              <a:t>,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firma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raqobatbardosh</a:t>
            </a:r>
            <a:r>
              <a:rPr lang="en-US" dirty="0"/>
              <a:t> </a:t>
            </a:r>
            <a:r>
              <a:rPr lang="en-US" dirty="0" err="1"/>
              <a:t>ustunlik</a:t>
            </a:r>
            <a:r>
              <a:rPr lang="en-US" dirty="0"/>
              <a:t> </a:t>
            </a:r>
            <a:r>
              <a:rPr lang="en-US" dirty="0" err="1"/>
              <a:t>yaratishda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</a:p>
          <a:p>
            <a:endParaRPr lang="en-US" b="1" dirty="0" smtClean="0"/>
          </a:p>
          <a:p>
            <a:r>
              <a:rPr lang="en-US" b="1" dirty="0" err="1" smtClean="0"/>
              <a:t>Misollar</a:t>
            </a:r>
            <a:r>
              <a:rPr lang="en-US" b="1" dirty="0" smtClean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tajribalar</a:t>
            </a:r>
            <a:endParaRPr lang="en-US" b="1" dirty="0"/>
          </a:p>
          <a:p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ko'plab</a:t>
            </a:r>
            <a:r>
              <a:rPr lang="en-US" dirty="0"/>
              <a:t> </a:t>
            </a:r>
            <a:r>
              <a:rPr lang="en-US" dirty="0" err="1"/>
              <a:t>kompaniyalar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strategiyalarini</a:t>
            </a:r>
            <a:r>
              <a:rPr lang="en-US" dirty="0"/>
              <a:t> </a:t>
            </a:r>
            <a:r>
              <a:rPr lang="en-US" dirty="0" err="1"/>
              <a:t>muvaffaqiyatli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shakllantirgan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kompaniya</a:t>
            </a:r>
            <a:r>
              <a:rPr lang="en-US" dirty="0"/>
              <a:t> Apple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mahsulotlarini</a:t>
            </a:r>
            <a:r>
              <a:rPr lang="en-US" dirty="0"/>
              <a:t> </a:t>
            </a:r>
            <a:r>
              <a:rPr lang="en-US" dirty="0" err="1"/>
              <a:t>rivojlantirishda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innovatsiyalarni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tendentsiyalarni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olishga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e'tibor</a:t>
            </a:r>
            <a:r>
              <a:rPr lang="en-US" dirty="0"/>
              <a:t> </a:t>
            </a:r>
            <a:r>
              <a:rPr lang="en-US" dirty="0" err="1"/>
              <a:t>berdi</a:t>
            </a:r>
            <a:r>
              <a:rPr lang="en-US" dirty="0"/>
              <a:t>. Apple </a:t>
            </a:r>
            <a:r>
              <a:rPr lang="en-US" dirty="0" err="1"/>
              <a:t>o'zining</a:t>
            </a:r>
            <a:r>
              <a:rPr lang="en-US" dirty="0"/>
              <a:t> </a:t>
            </a:r>
            <a:r>
              <a:rPr lang="en-US" dirty="0" err="1"/>
              <a:t>mahsulotlarida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 </a:t>
            </a:r>
            <a:r>
              <a:rPr lang="en-US" dirty="0" err="1"/>
              <a:t>tajribasini</a:t>
            </a:r>
            <a:r>
              <a:rPr lang="en-US" dirty="0"/>
              <a:t> </a:t>
            </a:r>
            <a:r>
              <a:rPr lang="en-US" dirty="0" err="1"/>
              <a:t>yaxshilashga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strategiyalarni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chiqqan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natijada</a:t>
            </a:r>
            <a:r>
              <a:rPr lang="en-US" dirty="0"/>
              <a:t> </a:t>
            </a:r>
            <a:r>
              <a:rPr lang="en-US" dirty="0" err="1"/>
              <a:t>bozorning</a:t>
            </a:r>
            <a:r>
              <a:rPr lang="en-US" dirty="0"/>
              <a:t> </a:t>
            </a:r>
            <a:r>
              <a:rPr lang="en-US" dirty="0" err="1"/>
              <a:t>yetakchisi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 </a:t>
            </a:r>
            <a:r>
              <a:rPr lang="en-US" dirty="0" err="1"/>
              <a:t>qolmoqda</a:t>
            </a:r>
            <a:r>
              <a:rPr lang="en-US" dirty="0"/>
              <a:t>.</a:t>
            </a:r>
          </a:p>
          <a:p>
            <a:r>
              <a:rPr lang="en-US" dirty="0"/>
              <a:t>Yana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Starbucks </a:t>
            </a:r>
            <a:r>
              <a:rPr lang="en-US" dirty="0" err="1"/>
              <a:t>kompaniyasini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Starbucks </a:t>
            </a:r>
            <a:r>
              <a:rPr lang="en-US" dirty="0" err="1"/>
              <a:t>o'zining</a:t>
            </a:r>
            <a:r>
              <a:rPr lang="en-US" dirty="0"/>
              <a:t> marketing </a:t>
            </a:r>
            <a:r>
              <a:rPr lang="en-US" dirty="0" err="1"/>
              <a:t>strategiyasini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ijtimoiy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omillarni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ekologik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mahsulotlar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iste'molchilarning</a:t>
            </a:r>
            <a:r>
              <a:rPr lang="en-US" dirty="0"/>
              <a:t> </a:t>
            </a:r>
            <a:r>
              <a:rPr lang="en-US" dirty="0" err="1"/>
              <a:t>e'tiborini</a:t>
            </a:r>
            <a:r>
              <a:rPr lang="en-US" dirty="0"/>
              <a:t> </a:t>
            </a:r>
            <a:r>
              <a:rPr lang="en-US" dirty="0" err="1"/>
              <a:t>tortgan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9150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ms-MY" dirty="0" smtClean="0">
                <a:solidFill>
                  <a:srgbClr val="0000FF"/>
                </a:solidFill>
              </a:rPr>
              <a:t>            Strategiyani </a:t>
            </a:r>
            <a:r>
              <a:rPr lang="ms-MY" dirty="0">
                <a:solidFill>
                  <a:srgbClr val="0000FF"/>
                </a:solidFill>
              </a:rPr>
              <a:t>yaratish – bu bozorga </a:t>
            </a:r>
            <a:r>
              <a:rPr lang="ms-MY" dirty="0" smtClean="0">
                <a:solidFill>
                  <a:srgbClr val="0000FF"/>
                </a:solidFill>
              </a:rPr>
              <a:t>yo’naltirilgan </a:t>
            </a:r>
            <a:r>
              <a:rPr lang="ms-MY" dirty="0">
                <a:solidFill>
                  <a:srgbClr val="0000FF"/>
                </a:solidFill>
              </a:rPr>
              <a:t>boshqaruv muammosi </a:t>
            </a:r>
            <a:r>
              <a:rPr lang="ms-MY" dirty="0" smtClean="0">
                <a:solidFill>
                  <a:srgbClr val="0000FF"/>
                </a:solidFill>
              </a:rPr>
              <a:t>bo’lsa</a:t>
            </a:r>
            <a:r>
              <a:rPr lang="ms-MY" dirty="0">
                <a:solidFill>
                  <a:srgbClr val="0000FF"/>
                </a:solidFill>
              </a:rPr>
              <a:t>, uni hayotga tatbiq etish esa asosan operatsiyalarga, faoliyatga </a:t>
            </a:r>
            <a:r>
              <a:rPr lang="ms-MY" dirty="0" smtClean="0">
                <a:solidFill>
                  <a:srgbClr val="0000FF"/>
                </a:solidFill>
              </a:rPr>
              <a:t>ya’ni </a:t>
            </a:r>
            <a:r>
              <a:rPr lang="ms-MY" dirty="0">
                <a:solidFill>
                  <a:srgbClr val="0000FF"/>
                </a:solidFill>
              </a:rPr>
              <a:t>insonlarni va </a:t>
            </a:r>
            <a:r>
              <a:rPr lang="ms-MY" dirty="0" smtClean="0">
                <a:solidFill>
                  <a:srgbClr val="0000FF"/>
                </a:solidFill>
              </a:rPr>
              <a:t>xo’jalik </a:t>
            </a:r>
            <a:r>
              <a:rPr lang="ms-MY" dirty="0">
                <a:solidFill>
                  <a:srgbClr val="0000FF"/>
                </a:solidFill>
              </a:rPr>
              <a:t>jarayonlarini boshqarishga qaratilgan. </a:t>
            </a:r>
            <a:endParaRPr lang="ms-MY" dirty="0" smtClean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ms-MY" dirty="0"/>
              <a:t> </a:t>
            </a:r>
            <a:r>
              <a:rPr lang="ms-MY" dirty="0" smtClean="0"/>
              <a:t>     </a:t>
            </a:r>
            <a:r>
              <a:rPr lang="ms-MY" dirty="0">
                <a:latin typeface="Times New Roman" pitchFamily="18" charset="0"/>
                <a:cs typeface="Times New Roman" pitchFamily="18" charset="0"/>
              </a:rPr>
              <a:t>Agar muvaffaqiyatli strategiyani yaratish vaziyatni oldindan </a:t>
            </a:r>
            <a:r>
              <a:rPr lang="ms-MY" dirty="0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’r</a:t>
            </a:r>
            <a:r>
              <a:rPr lang="ms-MY" dirty="0" smtClean="0">
                <a:latin typeface="Times New Roman" pitchFamily="18" charset="0"/>
                <a:cs typeface="Times New Roman" pitchFamily="18" charset="0"/>
              </a:rPr>
              <a:t>ish </a:t>
            </a:r>
            <a:r>
              <a:rPr lang="ms-MY" dirty="0">
                <a:latin typeface="Times New Roman" pitchFamily="18" charset="0"/>
                <a:cs typeface="Times New Roman" pitchFamily="18" charset="0"/>
              </a:rPr>
              <a:t>va tarmoqni chuqur tahlil etish, hamda tadbirkorlikka tashabusskorlik bilan yondoshish </a:t>
            </a:r>
            <a:r>
              <a:rPr lang="ms-MY" dirty="0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ms-MY" dirty="0">
                <a:latin typeface="Times New Roman" pitchFamily="18" charset="0"/>
                <a:cs typeface="Times New Roman" pitchFamily="18" charset="0"/>
              </a:rPr>
              <a:t>, strategiyani muvaffaqiyatli amalga oshirish - bu rahbarning insonlarni motivlashi, ularni ehtiyojlarini qondirishi, hamda tashkilotning asosiy faoliyat turlarini va strategiyani amalga oshirishda topshiriqlarni bajarilishini ta‟minlashdir.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2469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s-MY" dirty="0" smtClean="0"/>
              <a:t>	</a:t>
            </a:r>
            <a:r>
              <a:rPr lang="ms-MY" b="1" dirty="0" smtClean="0">
                <a:solidFill>
                  <a:srgbClr val="0000FF"/>
                </a:solidFill>
              </a:rPr>
              <a:t>Strategiyani </a:t>
            </a:r>
            <a:r>
              <a:rPr lang="ms-MY" b="1" dirty="0">
                <a:solidFill>
                  <a:srgbClr val="0000FF"/>
                </a:solidFill>
              </a:rPr>
              <a:t>amalga oshirish </a:t>
            </a:r>
            <a:r>
              <a:rPr lang="ms-MY" dirty="0"/>
              <a:t>– bu asosan menejerning tashkiliy o„zgarishlarni amalga oshirishi, </a:t>
            </a:r>
            <a:r>
              <a:rPr lang="ms-MY" dirty="0" smtClean="0"/>
              <a:t>xo’jalikni to’g’ri </a:t>
            </a:r>
            <a:r>
              <a:rPr lang="ms-MY" dirty="0"/>
              <a:t>yuritishi va ishchi-xodimlarni maqsadlarni bajarishga jalb etish jarayonidir.</a:t>
            </a:r>
            <a:endParaRPr lang="ru-RU" dirty="0"/>
          </a:p>
          <a:p>
            <a:pPr marL="0" indent="0" algn="just">
              <a:buNone/>
            </a:pPr>
            <a:r>
              <a:rPr lang="ms-MY" dirty="0" smtClean="0"/>
              <a:t>	«</a:t>
            </a:r>
            <a:r>
              <a:rPr lang="ms-MY" dirty="0">
                <a:solidFill>
                  <a:srgbClr val="FF0000"/>
                </a:solidFill>
              </a:rPr>
              <a:t>Umuman olganda qaysi tomonga yurish kerakligini aniqlash biz uchun qiyin vazifa emas, lekin tashkilotni shu </a:t>
            </a:r>
            <a:r>
              <a:rPr lang="ms-MY" dirty="0" smtClean="0">
                <a:solidFill>
                  <a:srgbClr val="FF0000"/>
                </a:solidFill>
              </a:rPr>
              <a:t>yo’nalishda </a:t>
            </a:r>
            <a:r>
              <a:rPr lang="ms-MY" dirty="0">
                <a:solidFill>
                  <a:srgbClr val="FF0000"/>
                </a:solidFill>
              </a:rPr>
              <a:t>harakatlantirish murakkab vazifa</a:t>
            </a:r>
            <a:r>
              <a:rPr lang="ms-MY" dirty="0"/>
              <a:t>» deb </a:t>
            </a:r>
            <a:r>
              <a:rPr lang="ms-MY" dirty="0" smtClean="0"/>
              <a:t>ta’kidlaydi </a:t>
            </a:r>
            <a:r>
              <a:rPr lang="ms-MY" dirty="0"/>
              <a:t>menejerlar.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414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ms-MY" dirty="0" smtClean="0"/>
              <a:t>	Tashkilotning </a:t>
            </a:r>
            <a:r>
              <a:rPr lang="ms-MY" dirty="0"/>
              <a:t>muvofiqlik va kelishuvchanlik darajasiga qarab, strategiyani amalga oshirish muddatlari bir necha oydan bir necha yilgacha davom etadi.</a:t>
            </a:r>
            <a:endParaRPr lang="ru-RU" dirty="0"/>
          </a:p>
          <a:p>
            <a:pPr marL="0" indent="0">
              <a:buNone/>
            </a:pPr>
            <a:r>
              <a:rPr lang="ms-MY" dirty="0" smtClean="0"/>
              <a:t>	</a:t>
            </a:r>
          </a:p>
          <a:p>
            <a:pPr marL="0" indent="0">
              <a:buNone/>
            </a:pPr>
            <a:r>
              <a:rPr lang="ms-MY" dirty="0"/>
              <a:t>	</a:t>
            </a:r>
            <a:r>
              <a:rPr lang="ms-MY" dirty="0" smtClean="0">
                <a:solidFill>
                  <a:srgbClr val="FF0000"/>
                </a:solidFill>
              </a:rPr>
              <a:t>Strategiyani </a:t>
            </a:r>
            <a:r>
              <a:rPr lang="ms-MY" dirty="0">
                <a:solidFill>
                  <a:srgbClr val="FF0000"/>
                </a:solidFill>
              </a:rPr>
              <a:t>amalga oshirish </a:t>
            </a:r>
            <a:r>
              <a:rPr lang="ms-MY" dirty="0"/>
              <a:t>– bu strategiyani tashkilotning harakat dasturiga va natijalariga aylantirishni nazarda tutadi.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4118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uz-Cyrl-UZ" dirty="0" smtClean="0"/>
              <a:t>	</a:t>
            </a:r>
          </a:p>
          <a:p>
            <a:pPr marL="0" indent="0" algn="ctr">
              <a:buNone/>
            </a:pPr>
            <a:r>
              <a:rPr lang="ms-MY" dirty="0" smtClean="0">
                <a:solidFill>
                  <a:srgbClr val="FF0000"/>
                </a:solidFill>
              </a:rPr>
              <a:t>«</a:t>
            </a:r>
            <a:r>
              <a:rPr lang="ms-MY" dirty="0">
                <a:solidFill>
                  <a:srgbClr val="FF0000"/>
                </a:solidFill>
              </a:rPr>
              <a:t>Strategiyalar korxonaning kuchli taraflarini samarali sarmoyalashi, va shu bilan uning zaif tomonlaridan chetlab </a:t>
            </a:r>
            <a:r>
              <a:rPr lang="ms-MY" dirty="0" smtClean="0">
                <a:solidFill>
                  <a:srgbClr val="FF0000"/>
                </a:solidFill>
              </a:rPr>
              <a:t>o’tishi</a:t>
            </a:r>
            <a:r>
              <a:rPr lang="ms-MY" dirty="0">
                <a:solidFill>
                  <a:srgbClr val="FF0000"/>
                </a:solidFill>
              </a:rPr>
              <a:t>, ijobiy tashqi sharoitlardan ustun taraflarini tanlab olish va tashqi xavflardan xoli </a:t>
            </a:r>
            <a:r>
              <a:rPr lang="ms-MY" dirty="0" smtClean="0">
                <a:solidFill>
                  <a:srgbClr val="FF0000"/>
                </a:solidFill>
              </a:rPr>
              <a:t>bo</a:t>
            </a:r>
            <a:r>
              <a:rPr lang="en-US" dirty="0" smtClean="0">
                <a:solidFill>
                  <a:srgbClr val="FF0000"/>
                </a:solidFill>
              </a:rPr>
              <a:t>’</a:t>
            </a:r>
            <a:r>
              <a:rPr lang="ms-MY" dirty="0" smtClean="0">
                <a:solidFill>
                  <a:srgbClr val="FF0000"/>
                </a:solidFill>
              </a:rPr>
              <a:t>lmog’i </a:t>
            </a:r>
            <a:r>
              <a:rPr lang="ms-MY" dirty="0">
                <a:solidFill>
                  <a:srgbClr val="FF0000"/>
                </a:solidFill>
              </a:rPr>
              <a:t>zarur»</a:t>
            </a:r>
            <a:r>
              <a:rPr lang="ms-MY" baseline="30000" dirty="0">
                <a:solidFill>
                  <a:srgbClr val="FF0000"/>
                </a:solidFill>
              </a:rPr>
              <a:t>1</a:t>
            </a:r>
            <a:r>
              <a:rPr lang="ms-MY" dirty="0">
                <a:solidFill>
                  <a:srgbClr val="FF0000"/>
                </a:solidFill>
              </a:rPr>
              <a:t> </a:t>
            </a:r>
            <a:endParaRPr lang="uz-Cyrl-UZ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ms-MY" dirty="0" smtClean="0">
                <a:solidFill>
                  <a:srgbClr val="00B050"/>
                </a:solidFill>
              </a:rPr>
              <a:t>strategik </a:t>
            </a:r>
            <a:r>
              <a:rPr lang="ms-MY" dirty="0">
                <a:solidFill>
                  <a:srgbClr val="00B050"/>
                </a:solidFill>
              </a:rPr>
              <a:t>boshqaruv </a:t>
            </a:r>
            <a:r>
              <a:rPr lang="ms-MY" dirty="0" smtClean="0">
                <a:solidFill>
                  <a:srgbClr val="00B050"/>
                </a:solidFill>
              </a:rPr>
              <a:t>bo’yicha </a:t>
            </a:r>
            <a:r>
              <a:rPr lang="ms-MY" dirty="0">
                <a:solidFill>
                  <a:srgbClr val="00B050"/>
                </a:solidFill>
              </a:rPr>
              <a:t>zamonaviy mutaxassis </a:t>
            </a:r>
            <a:r>
              <a:rPr lang="ms-MY" dirty="0" smtClean="0">
                <a:solidFill>
                  <a:srgbClr val="00B050"/>
                </a:solidFill>
              </a:rPr>
              <a:t>Fred</a:t>
            </a:r>
            <a:r>
              <a:rPr lang="ms-MY" dirty="0">
                <a:solidFill>
                  <a:srgbClr val="00B050"/>
                </a:solidFill>
              </a:rPr>
              <a:t>. R. Devid</a:t>
            </a:r>
            <a:r>
              <a:rPr lang="ms-MY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794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 algn="ctr">
              <a:buNone/>
            </a:pPr>
            <a:r>
              <a:rPr lang="ms-MY" dirty="0"/>
              <a:t>Maqsadga mos keladigan </a:t>
            </a:r>
            <a:r>
              <a:rPr lang="ms-MY" dirty="0" smtClean="0"/>
              <a:t>tashkilotni </a:t>
            </a:r>
            <a:r>
              <a:rPr lang="ms-MY" dirty="0"/>
              <a:t>yaratish </a:t>
            </a:r>
            <a:r>
              <a:rPr lang="ms-MY" dirty="0" smtClean="0"/>
              <a:t>strategiyasi 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348880"/>
            <a:ext cx="2592288" cy="3384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s-MY" sz="2400" dirty="0"/>
              <a:t>Tayanch lavozimlarga qobiliyatli shaxslarni tanlash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2370584"/>
            <a:ext cx="2448272" cy="33626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s-MY" sz="2400" dirty="0"/>
              <a:t>Tashkilotni asosiy faoliyat </a:t>
            </a:r>
            <a:r>
              <a:rPr lang="ms-MY" sz="2400" dirty="0" smtClean="0"/>
              <a:t>yo’nalishlarida </a:t>
            </a:r>
            <a:r>
              <a:rPr lang="ms-MY" sz="2400" dirty="0"/>
              <a:t>boshqaruv kadrlari, iqtisodiy texnik bilimlar va raqobatli imkoniyatlar bilan </a:t>
            </a:r>
            <a:r>
              <a:rPr lang="ms-MY" sz="2400" dirty="0" smtClean="0"/>
              <a:t>ta’minlash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00192" y="2370584"/>
            <a:ext cx="2592288" cy="33626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s-MY" sz="2400" dirty="0"/>
              <a:t>Tashkilotning strategiyasini muvaffaqiyatli amalga oshishini </a:t>
            </a:r>
            <a:r>
              <a:rPr lang="ms-MY" sz="2400" dirty="0" smtClean="0"/>
              <a:t>ta’minlaydigan </a:t>
            </a:r>
            <a:r>
              <a:rPr lang="ms-MY" sz="2400" dirty="0"/>
              <a:t>qarorlarni qabul qilish va </a:t>
            </a:r>
            <a:r>
              <a:rPr lang="ms-MY" sz="2400" dirty="0" smtClean="0"/>
              <a:t>xo’jalik </a:t>
            </a:r>
            <a:r>
              <a:rPr lang="ms-MY" sz="2400" dirty="0"/>
              <a:t>ishlarini tashkil etish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40999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0000FF"/>
                </a:solidFill>
              </a:rPr>
              <a:t>Strategik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boshqaruvning</a:t>
            </a:r>
            <a:r>
              <a:rPr lang="en-US" b="1" dirty="0" smtClean="0">
                <a:solidFill>
                  <a:srgbClr val="0000FF"/>
                </a:solidFill>
              </a:rPr>
              <a:t> 5 </a:t>
            </a:r>
            <a:r>
              <a:rPr lang="en-US" b="1" dirty="0" err="1" smtClean="0">
                <a:solidFill>
                  <a:srgbClr val="0000FF"/>
                </a:solidFill>
              </a:rPr>
              <a:t>vazifasi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0" t="25793" r="23106" b="15770"/>
          <a:stretch/>
        </p:blipFill>
        <p:spPr bwMode="auto">
          <a:xfrm>
            <a:off x="467544" y="1484784"/>
            <a:ext cx="7948758" cy="427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322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ms-MY" dirty="0" smtClean="0"/>
          </a:p>
          <a:p>
            <a:pPr marL="0" indent="0">
              <a:buNone/>
            </a:pPr>
            <a:r>
              <a:rPr lang="ms-MY" dirty="0"/>
              <a:t>	</a:t>
            </a:r>
            <a:r>
              <a:rPr lang="ms-MY" dirty="0" smtClean="0">
                <a:solidFill>
                  <a:srgbClr val="FF0000"/>
                </a:solidFill>
              </a:rPr>
              <a:t>Strategiyani </a:t>
            </a:r>
            <a:r>
              <a:rPr lang="ms-MY" dirty="0">
                <a:solidFill>
                  <a:srgbClr val="FF0000"/>
                </a:solidFill>
              </a:rPr>
              <a:t>amalga oshirish bu </a:t>
            </a:r>
            <a:r>
              <a:rPr lang="ms-MY" dirty="0" smtClean="0"/>
              <a:t>– </a:t>
            </a:r>
          </a:p>
          <a:p>
            <a:pPr marL="0" indent="0" algn="ctr">
              <a:buNone/>
            </a:pPr>
            <a:r>
              <a:rPr lang="ms-MY" dirty="0" smtClean="0"/>
              <a:t>amaliy ma’muriy </a:t>
            </a:r>
            <a:r>
              <a:rPr lang="ms-MY" dirty="0"/>
              <a:t>ish </a:t>
            </a:r>
            <a:r>
              <a:rPr lang="ms-MY" dirty="0" smtClean="0"/>
              <a:t>bo’lib</a:t>
            </a:r>
            <a:r>
              <a:rPr lang="ms-MY" dirty="0"/>
              <a:t>, tashkil etish, moliyaviy rejalashtirish, kerakli siyosatni yuritish, motivlarni va kompaniya madaniyatini hamda boshqarish usullarini yaratish, qisqasi kompaniya maqsadlarini amalga oshirishga xizmat qiluvchi hamma harakatlar majmuasidan iborat.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2710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 algn="ctr">
              <a:buNone/>
            </a:pPr>
            <a:r>
              <a:rPr lang="ms-MY" dirty="0">
                <a:solidFill>
                  <a:srgbClr val="FF0000"/>
                </a:solidFill>
              </a:rPr>
              <a:t>Yuqori darajali strategik fikrlash va boshqarish bu:</a:t>
            </a:r>
            <a:endParaRPr lang="ru-RU" dirty="0">
              <a:solidFill>
                <a:srgbClr val="FF0000"/>
              </a:solidFill>
            </a:endParaRPr>
          </a:p>
          <a:p>
            <a:pPr lvl="0" algn="just"/>
            <a:r>
              <a:rPr lang="ms-MY" dirty="0"/>
              <a:t>«Biz nima qilmoqchimiz va nimaga erishmoqchimiz?» nuqtai nazaridan tashkilotni yaxshiroq boshqarish;</a:t>
            </a:r>
            <a:endParaRPr lang="ru-RU" dirty="0"/>
          </a:p>
          <a:p>
            <a:pPr lvl="0" algn="just"/>
            <a:r>
              <a:rPr lang="ms-MY" dirty="0"/>
              <a:t>Rahbarlarning </a:t>
            </a:r>
            <a:r>
              <a:rPr lang="ms-MY" dirty="0" smtClean="0"/>
              <a:t>o’zgarishlarga </a:t>
            </a:r>
            <a:r>
              <a:rPr lang="ms-MY" dirty="0"/>
              <a:t>nisbatan sezgirligi;</a:t>
            </a:r>
            <a:endParaRPr lang="ru-RU" dirty="0"/>
          </a:p>
          <a:p>
            <a:pPr lvl="0" algn="just"/>
            <a:r>
              <a:rPr lang="ms-MY" dirty="0"/>
              <a:t>Investitsiyalarni va raqobatli ehtiyojlarni baholashda rahbarlarni rastional baholash asoslari bilan </a:t>
            </a:r>
            <a:r>
              <a:rPr lang="ms-MY" dirty="0" smtClean="0"/>
              <a:t>ta’minlash</a:t>
            </a:r>
            <a:r>
              <a:rPr lang="ms-MY" dirty="0"/>
              <a:t>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4806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lvl="0"/>
            <a:endParaRPr lang="ms-MY" dirty="0" smtClean="0"/>
          </a:p>
          <a:p>
            <a:pPr lvl="0" algn="just"/>
            <a:r>
              <a:rPr lang="ms-MY" dirty="0" smtClean="0"/>
              <a:t>Tashkilot bo’yicha </a:t>
            </a:r>
            <a:r>
              <a:rPr lang="ms-MY" dirty="0"/>
              <a:t>strategik qarorlarni muvofiqlashtirish</a:t>
            </a:r>
            <a:r>
              <a:rPr lang="ms-MY" dirty="0" smtClean="0"/>
              <a:t>;</a:t>
            </a:r>
          </a:p>
          <a:p>
            <a:pPr marL="0" lvl="0" indent="0">
              <a:buNone/>
            </a:pPr>
            <a:endParaRPr lang="ru-RU" dirty="0"/>
          </a:p>
          <a:p>
            <a:pPr lvl="0" algn="just"/>
            <a:r>
              <a:rPr lang="ms-MY" dirty="0"/>
              <a:t>Boshqaruv faolligini oshirish, faqat himoyalanish strategiyasidan foydalanishni oldini olish. Biznes tarixi faqat himoyalanish yoki javob choralari bilan muvaffaqiyatga erishib </a:t>
            </a:r>
            <a:r>
              <a:rPr lang="ms-MY" dirty="0" smtClean="0"/>
              <a:t>bo’lmasligini ko’rsatadi</a:t>
            </a:r>
            <a:r>
              <a:rPr lang="ms-MY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6361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ms-MY" b="1" dirty="0">
                <a:solidFill>
                  <a:srgbClr val="FF0000"/>
                </a:solidFill>
              </a:rPr>
              <a:t>Menejerlarning strategiyani amalga oshirish jarayonini boshqarishi bir qator omillarga </a:t>
            </a:r>
            <a:r>
              <a:rPr lang="ms-MY" b="1" dirty="0" smtClean="0">
                <a:solidFill>
                  <a:srgbClr val="FF0000"/>
                </a:solidFill>
              </a:rPr>
              <a:t>bog’liq</a:t>
            </a:r>
            <a:r>
              <a:rPr lang="ms-MY" dirty="0">
                <a:solidFill>
                  <a:srgbClr val="FF0000"/>
                </a:solidFill>
              </a:rPr>
              <a:t>: </a:t>
            </a:r>
            <a:endParaRPr lang="ms-MY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ms-MY" dirty="0">
                <a:solidFill>
                  <a:srgbClr val="FF0000"/>
                </a:solidFill>
              </a:rPr>
              <a:t>-</a:t>
            </a:r>
            <a:r>
              <a:rPr lang="ms-MY" dirty="0" smtClean="0">
                <a:solidFill>
                  <a:srgbClr val="0000FF"/>
                </a:solidFill>
              </a:rPr>
              <a:t>ularning </a:t>
            </a:r>
            <a:r>
              <a:rPr lang="ms-MY" dirty="0">
                <a:solidFill>
                  <a:srgbClr val="0000FF"/>
                </a:solidFill>
              </a:rPr>
              <a:t>tajribasi va biznes sohasidagi bilimlari; </a:t>
            </a:r>
            <a:r>
              <a:rPr lang="ms-MY" dirty="0" smtClean="0">
                <a:solidFill>
                  <a:srgbClr val="0000FF"/>
                </a:solidFill>
              </a:rPr>
              <a:t>-ularning </a:t>
            </a:r>
            <a:r>
              <a:rPr lang="ms-MY" dirty="0">
                <a:solidFill>
                  <a:srgbClr val="0000FF"/>
                </a:solidFill>
              </a:rPr>
              <a:t>mazkur sohada yangi ishtirokchi yoki yetarli tajriba ega ekanligi</a:t>
            </a:r>
            <a:r>
              <a:rPr lang="ms-MY" dirty="0"/>
              <a:t>; </a:t>
            </a:r>
            <a:endParaRPr lang="ms-MY" dirty="0" smtClean="0"/>
          </a:p>
          <a:p>
            <a:pPr marL="0" indent="0" algn="just">
              <a:buNone/>
            </a:pPr>
            <a:r>
              <a:rPr lang="ms-MY" dirty="0">
                <a:solidFill>
                  <a:srgbClr val="00B050"/>
                </a:solidFill>
              </a:rPr>
              <a:t>-</a:t>
            </a:r>
            <a:r>
              <a:rPr lang="ms-MY" dirty="0" smtClean="0">
                <a:solidFill>
                  <a:srgbClr val="00B050"/>
                </a:solidFill>
              </a:rPr>
              <a:t>kompaniyaning </a:t>
            </a:r>
            <a:r>
              <a:rPr lang="ms-MY" dirty="0">
                <a:solidFill>
                  <a:srgbClr val="00B050"/>
                </a:solidFill>
              </a:rPr>
              <a:t>boshqa xodimlari bilan shaxsiy munosabatlari</a:t>
            </a:r>
            <a:r>
              <a:rPr lang="ms-MY" dirty="0"/>
              <a:t>; </a:t>
            </a:r>
            <a:endParaRPr lang="ms-MY" dirty="0" smtClean="0"/>
          </a:p>
          <a:p>
            <a:pPr marL="0" indent="0" algn="just">
              <a:buNone/>
            </a:pPr>
            <a:r>
              <a:rPr lang="ms-MY" dirty="0"/>
              <a:t>-</a:t>
            </a:r>
            <a:r>
              <a:rPr lang="ms-MY" dirty="0" smtClean="0">
                <a:solidFill>
                  <a:schemeClr val="accent6">
                    <a:lumMod val="75000"/>
                  </a:schemeClr>
                </a:solidFill>
              </a:rPr>
              <a:t>ularning </a:t>
            </a:r>
            <a:r>
              <a:rPr lang="ms-MY" dirty="0">
                <a:solidFill>
                  <a:schemeClr val="accent6">
                    <a:lumMod val="75000"/>
                  </a:schemeClr>
                </a:solidFill>
              </a:rPr>
              <a:t>muammolarni hal qilish, </a:t>
            </a:r>
            <a:r>
              <a:rPr lang="ms-MY" dirty="0" smtClean="0">
                <a:solidFill>
                  <a:schemeClr val="accent6">
                    <a:lumMod val="75000"/>
                  </a:schemeClr>
                </a:solidFill>
              </a:rPr>
              <a:t>ma’murlik </a:t>
            </a:r>
            <a:r>
              <a:rPr lang="ms-MY" dirty="0">
                <a:solidFill>
                  <a:schemeClr val="accent6">
                    <a:lumMod val="75000"/>
                  </a:schemeClr>
                </a:solidFill>
              </a:rPr>
              <a:t>va shaxslararo munosabatlar sohasidagi qobiliyati; ularning hokimligi</a:t>
            </a:r>
            <a:r>
              <a:rPr lang="ms-MY" dirty="0"/>
              <a:t>; </a:t>
            </a:r>
            <a:endParaRPr lang="ms-MY" dirty="0" smtClean="0"/>
          </a:p>
          <a:p>
            <a:pPr marL="0" indent="0" algn="just">
              <a:buNone/>
            </a:pPr>
            <a:r>
              <a:rPr lang="ms-MY" dirty="0"/>
              <a:t>-</a:t>
            </a:r>
            <a:r>
              <a:rPr lang="ms-MY" dirty="0" smtClean="0"/>
              <a:t>ular </a:t>
            </a:r>
            <a:r>
              <a:rPr lang="ms-MY" dirty="0"/>
              <a:t>afzal </a:t>
            </a:r>
            <a:r>
              <a:rPr lang="ms-MY" dirty="0" smtClean="0"/>
              <a:t>ko’ruvchi </a:t>
            </a:r>
            <a:r>
              <a:rPr lang="ms-MY" dirty="0"/>
              <a:t>rahbarlik usuli; </a:t>
            </a:r>
            <a:endParaRPr lang="ms-MY" dirty="0" smtClean="0"/>
          </a:p>
          <a:p>
            <a:pPr marL="0" indent="0" algn="just">
              <a:buNone/>
            </a:pPr>
            <a:r>
              <a:rPr lang="ms-MY" dirty="0"/>
              <a:t>-</a:t>
            </a:r>
            <a:r>
              <a:rPr lang="ms-MY" dirty="0" smtClean="0"/>
              <a:t>ularning </a:t>
            </a:r>
            <a:r>
              <a:rPr lang="ms-MY" dirty="0"/>
              <a:t>belgilangan maqsadga erishish uchun </a:t>
            </a:r>
            <a:r>
              <a:rPr lang="ms-MY" dirty="0" smtClean="0"/>
              <a:t>o’ynashi </a:t>
            </a:r>
            <a:r>
              <a:rPr lang="ms-MY" dirty="0"/>
              <a:t>lozim </a:t>
            </a:r>
            <a:r>
              <a:rPr lang="ms-MY" dirty="0" smtClean="0"/>
              <a:t>bo’lgan </a:t>
            </a:r>
            <a:r>
              <a:rPr lang="ms-MY" dirty="0"/>
              <a:t>rolni </a:t>
            </a:r>
            <a:r>
              <a:rPr lang="ms-MY" dirty="0" smtClean="0"/>
              <a:t>ko’rishi</a:t>
            </a:r>
            <a:r>
              <a:rPr lang="ms-MY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778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9" t="27382" r="27622" b="9126"/>
          <a:stretch/>
        </p:blipFill>
        <p:spPr bwMode="auto">
          <a:xfrm>
            <a:off x="0" y="764704"/>
            <a:ext cx="9144000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9612" y="260648"/>
            <a:ext cx="6984776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70C0"/>
                </a:solidFill>
              </a:rPr>
              <a:t>Kompaniya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strategiyasini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belgilovchi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omillar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25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3408" y="2204864"/>
            <a:ext cx="7581000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dirty="0" err="1" smtClean="0"/>
              <a:t>bu</a:t>
            </a:r>
            <a:r>
              <a:rPr lang="ru-RU" sz="3600" dirty="0" smtClean="0"/>
              <a:t> </a:t>
            </a:r>
            <a:r>
              <a:rPr lang="ru-RU" sz="3600" dirty="0" err="1"/>
              <a:t>tashkilotning</a:t>
            </a:r>
            <a:r>
              <a:rPr lang="ru-RU" sz="3600" dirty="0"/>
              <a:t> </a:t>
            </a:r>
            <a:r>
              <a:rPr lang="ru-RU" sz="3600" dirty="0" err="1"/>
              <a:t>tashqi</a:t>
            </a:r>
            <a:r>
              <a:rPr lang="ru-RU" sz="3600" dirty="0"/>
              <a:t> </a:t>
            </a:r>
            <a:r>
              <a:rPr lang="ru-RU" sz="3600" dirty="0" err="1"/>
              <a:t>muhitini</a:t>
            </a:r>
            <a:r>
              <a:rPr lang="ru-RU" sz="3600" dirty="0"/>
              <a:t> </a:t>
            </a:r>
            <a:r>
              <a:rPr lang="ru-RU" sz="3600" dirty="0" err="1"/>
              <a:t>tahlil</a:t>
            </a:r>
            <a:r>
              <a:rPr lang="ru-RU" sz="3600" dirty="0"/>
              <a:t> </a:t>
            </a:r>
            <a:r>
              <a:rPr lang="ru-RU" sz="3600" dirty="0" err="1"/>
              <a:t>qilishda</a:t>
            </a:r>
            <a:r>
              <a:rPr lang="ru-RU" sz="3600" dirty="0"/>
              <a:t> </a:t>
            </a:r>
            <a:r>
              <a:rPr lang="ru-RU" sz="3600" dirty="0" err="1"/>
              <a:t>foydalaniladigan</a:t>
            </a:r>
            <a:r>
              <a:rPr lang="ru-RU" sz="3600" dirty="0"/>
              <a:t> </a:t>
            </a:r>
            <a:r>
              <a:rPr lang="ru-RU" sz="3600" dirty="0" err="1"/>
              <a:t>strategik</a:t>
            </a:r>
            <a:r>
              <a:rPr lang="ru-RU" sz="3600" dirty="0"/>
              <a:t> </a:t>
            </a:r>
            <a:r>
              <a:rPr lang="ru-RU" sz="3600" dirty="0" err="1"/>
              <a:t>boshqaruv</a:t>
            </a:r>
            <a:r>
              <a:rPr lang="ru-RU" sz="3600" dirty="0"/>
              <a:t> </a:t>
            </a:r>
            <a:r>
              <a:rPr lang="en-US" sz="3600" dirty="0" err="1" smtClean="0"/>
              <a:t>uskunasi</a:t>
            </a:r>
            <a:r>
              <a:rPr lang="ru-RU" sz="3600" dirty="0" err="1" smtClean="0"/>
              <a:t>dir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49408" y="409988"/>
            <a:ext cx="2089996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PEST </a:t>
            </a:r>
            <a:r>
              <a:rPr lang="ru-RU" sz="3200" dirty="0" err="1">
                <a:solidFill>
                  <a:prstClr val="black"/>
                </a:solidFill>
              </a:rPr>
              <a:t>tahlili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58440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2046379"/>
            <a:ext cx="1656184" cy="1015663"/>
          </a:xfrm>
          <a:prstGeom prst="rect">
            <a:avLst/>
          </a:prstGeom>
          <a:solidFill>
            <a:srgbClr val="00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"</a:t>
            </a:r>
            <a:r>
              <a:rPr lang="en-US" sz="3600" b="1" dirty="0">
                <a:solidFill>
                  <a:srgbClr val="FF0000"/>
                </a:solidFill>
              </a:rPr>
              <a:t>S</a:t>
            </a:r>
            <a:r>
              <a:rPr lang="en-US" sz="2400" dirty="0"/>
              <a:t>ocial" (</a:t>
            </a:r>
            <a:r>
              <a:rPr lang="en-US" sz="2400" dirty="0" err="1"/>
              <a:t>Ijtimoiy</a:t>
            </a:r>
            <a:r>
              <a:rPr lang="en-US" sz="2400" dirty="0" smtClean="0"/>
              <a:t>)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76868" y="291585"/>
            <a:ext cx="2945935" cy="523220"/>
          </a:xfrm>
          <a:prstGeom prst="rect">
            <a:avLst/>
          </a:prstGeom>
          <a:solidFill>
            <a:srgbClr val="66FFFF"/>
          </a:solidFill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PEST </a:t>
            </a:r>
            <a:r>
              <a:rPr lang="en-US" sz="2800" dirty="0" err="1">
                <a:solidFill>
                  <a:prstClr val="black"/>
                </a:solidFill>
              </a:rPr>
              <a:t>tahlili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omillari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5544" y="2004238"/>
            <a:ext cx="1567096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</a:rPr>
              <a:t>"</a:t>
            </a:r>
            <a:r>
              <a:rPr lang="en-US" sz="3600" b="1" dirty="0">
                <a:solidFill>
                  <a:srgbClr val="FF0000"/>
                </a:solidFill>
              </a:rPr>
              <a:t>P</a:t>
            </a:r>
            <a:r>
              <a:rPr lang="en-US" sz="2400" dirty="0">
                <a:solidFill>
                  <a:prstClr val="black"/>
                </a:solidFill>
              </a:rPr>
              <a:t>olitical" </a:t>
            </a:r>
            <a:endParaRPr lang="en-US" sz="2400" dirty="0" smtClean="0">
              <a:solidFill>
                <a:prstClr val="black"/>
              </a:solidFill>
            </a:endParaRPr>
          </a:p>
          <a:p>
            <a:pPr algn="ctr"/>
            <a:r>
              <a:rPr lang="en-US" sz="2400" dirty="0" smtClean="0">
                <a:solidFill>
                  <a:prstClr val="black"/>
                </a:solidFill>
              </a:rPr>
              <a:t>(</a:t>
            </a:r>
            <a:r>
              <a:rPr lang="en-US" sz="2400" dirty="0" err="1">
                <a:solidFill>
                  <a:prstClr val="black"/>
                </a:solidFill>
              </a:rPr>
              <a:t>Siyosiy</a:t>
            </a:r>
            <a:r>
              <a:rPr lang="en-US" sz="2400" dirty="0" smtClean="0">
                <a:solidFill>
                  <a:prstClr val="black"/>
                </a:solidFill>
              </a:rPr>
              <a:t>)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046379"/>
            <a:ext cx="1781944" cy="10156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</a:rPr>
              <a:t>"</a:t>
            </a:r>
            <a:r>
              <a:rPr lang="en-US" sz="3600" b="1" dirty="0">
                <a:solidFill>
                  <a:srgbClr val="FF0000"/>
                </a:solidFill>
              </a:rPr>
              <a:t>E</a:t>
            </a:r>
            <a:r>
              <a:rPr lang="en-US" sz="2400" dirty="0">
                <a:solidFill>
                  <a:prstClr val="black"/>
                </a:solidFill>
              </a:rPr>
              <a:t>conomic" (</a:t>
            </a:r>
            <a:r>
              <a:rPr lang="en-US" sz="2400" dirty="0" err="1">
                <a:solidFill>
                  <a:prstClr val="black"/>
                </a:solidFill>
              </a:rPr>
              <a:t>Iqtisodiy</a:t>
            </a:r>
            <a:r>
              <a:rPr lang="en-US" sz="2400" dirty="0" smtClean="0">
                <a:solidFill>
                  <a:prstClr val="black"/>
                </a:solidFill>
              </a:rPr>
              <a:t>)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08568" y="2068592"/>
            <a:ext cx="2304256" cy="10156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2400" dirty="0" smtClean="0">
                <a:solidFill>
                  <a:prstClr val="black"/>
                </a:solidFill>
              </a:rPr>
              <a:t>"</a:t>
            </a:r>
            <a:r>
              <a:rPr lang="en-US" sz="3600" b="1" dirty="0" smtClean="0">
                <a:solidFill>
                  <a:srgbClr val="FF0000"/>
                </a:solidFill>
              </a:rPr>
              <a:t>T</a:t>
            </a:r>
            <a:r>
              <a:rPr lang="en-US" sz="2400" dirty="0" smtClean="0">
                <a:solidFill>
                  <a:prstClr val="black"/>
                </a:solidFill>
              </a:rPr>
              <a:t>echnological</a:t>
            </a:r>
            <a:r>
              <a:rPr lang="en-US" sz="2400" dirty="0">
                <a:solidFill>
                  <a:prstClr val="black"/>
                </a:solidFill>
              </a:rPr>
              <a:t>" (</a:t>
            </a:r>
            <a:r>
              <a:rPr lang="en-US" sz="2400" dirty="0" err="1" smtClean="0">
                <a:solidFill>
                  <a:prstClr val="black"/>
                </a:solidFill>
              </a:rPr>
              <a:t>Texnologik</a:t>
            </a:r>
            <a:r>
              <a:rPr lang="en-US" sz="2400" dirty="0" smtClean="0">
                <a:solidFill>
                  <a:prstClr val="black"/>
                </a:solidFill>
              </a:rPr>
              <a:t>)</a:t>
            </a:r>
            <a:endParaRPr lang="ru-RU" sz="2400" dirty="0">
              <a:solidFill>
                <a:prstClr val="black"/>
              </a:solidFill>
            </a:endParaRPr>
          </a:p>
        </p:txBody>
      </p:sp>
      <p:cxnSp>
        <p:nvCxnSpPr>
          <p:cNvPr id="8" name="Прямая со стрелкой 7"/>
          <p:cNvCxnSpPr>
            <a:stCxn id="3" idx="2"/>
            <a:endCxn id="4" idx="0"/>
          </p:cNvCxnSpPr>
          <p:nvPr/>
        </p:nvCxnSpPr>
        <p:spPr>
          <a:xfrm flipH="1">
            <a:off x="1459092" y="814805"/>
            <a:ext cx="3390744" cy="11894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3" idx="2"/>
          </p:cNvCxnSpPr>
          <p:nvPr/>
        </p:nvCxnSpPr>
        <p:spPr>
          <a:xfrm flipH="1">
            <a:off x="3176972" y="814805"/>
            <a:ext cx="1672864" cy="11894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3" idx="2"/>
            <a:endCxn id="2" idx="0"/>
          </p:cNvCxnSpPr>
          <p:nvPr/>
        </p:nvCxnSpPr>
        <p:spPr>
          <a:xfrm>
            <a:off x="4849836" y="814805"/>
            <a:ext cx="262224" cy="12315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3" idx="2"/>
            <a:endCxn id="6" idx="0"/>
          </p:cNvCxnSpPr>
          <p:nvPr/>
        </p:nvCxnSpPr>
        <p:spPr>
          <a:xfrm>
            <a:off x="4849836" y="814805"/>
            <a:ext cx="2610860" cy="12537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539552" y="3573016"/>
            <a:ext cx="17030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1. </a:t>
            </a:r>
            <a:r>
              <a:rPr lang="en-US" b="1" dirty="0" err="1"/>
              <a:t>Hukumat</a:t>
            </a:r>
            <a:r>
              <a:rPr lang="en-US" b="1" dirty="0"/>
              <a:t> </a:t>
            </a:r>
            <a:r>
              <a:rPr lang="en-US" b="1" dirty="0" err="1" smtClean="0"/>
              <a:t>Siyosati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b="1" dirty="0" err="1"/>
              <a:t>Qonunlar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Tartib-qoidalar</a:t>
            </a:r>
            <a:r>
              <a:rPr lang="en-US" b="1" dirty="0" smtClean="0"/>
              <a:t>.</a:t>
            </a:r>
            <a:r>
              <a:rPr lang="en-US" dirty="0" smtClean="0"/>
              <a:t> </a:t>
            </a:r>
          </a:p>
          <a:p>
            <a:r>
              <a:rPr lang="en-US" b="1" dirty="0" smtClean="0"/>
              <a:t>3</a:t>
            </a:r>
            <a:r>
              <a:rPr lang="en-US" b="1" dirty="0"/>
              <a:t>. </a:t>
            </a:r>
            <a:r>
              <a:rPr lang="en-US" b="1" dirty="0" err="1"/>
              <a:t>Siyosiy</a:t>
            </a:r>
            <a:r>
              <a:rPr lang="en-US" b="1" dirty="0"/>
              <a:t> </a:t>
            </a:r>
            <a:r>
              <a:rPr lang="en-US" b="1" dirty="0" err="1" smtClean="0"/>
              <a:t>Barqarorlik</a:t>
            </a:r>
            <a:r>
              <a:rPr lang="en-US" b="1" dirty="0" smtClean="0"/>
              <a:t>.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286000" y="3615925"/>
            <a:ext cx="1781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</a:t>
            </a:r>
            <a:r>
              <a:rPr lang="en-US" b="1" dirty="0"/>
              <a:t>.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 smtClean="0"/>
              <a:t>O‘sish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b="1" dirty="0" err="1" smtClean="0"/>
              <a:t>Inflyatsiya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3</a:t>
            </a:r>
            <a:r>
              <a:rPr lang="en-US" b="1" dirty="0"/>
              <a:t>. </a:t>
            </a:r>
            <a:r>
              <a:rPr lang="en-US" b="1" dirty="0" err="1"/>
              <a:t>Valyuta</a:t>
            </a:r>
            <a:r>
              <a:rPr lang="en-US" b="1" dirty="0"/>
              <a:t> </a:t>
            </a:r>
            <a:r>
              <a:rPr lang="en-US" b="1" dirty="0" err="1" smtClean="0"/>
              <a:t>Kurslari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4</a:t>
            </a:r>
            <a:r>
              <a:rPr lang="en-US" b="1" dirty="0"/>
              <a:t>. </a:t>
            </a:r>
            <a:r>
              <a:rPr lang="en-US" b="1" dirty="0" err="1" smtClean="0"/>
              <a:t>Ishsizlik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355976" y="3611444"/>
            <a:ext cx="15121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</a:t>
            </a:r>
            <a:r>
              <a:rPr lang="en-US" b="1" dirty="0"/>
              <a:t>. </a:t>
            </a:r>
            <a:r>
              <a:rPr lang="en-US" b="1" dirty="0" err="1"/>
              <a:t>Demografik</a:t>
            </a:r>
            <a:r>
              <a:rPr lang="en-US" b="1" dirty="0"/>
              <a:t> </a:t>
            </a:r>
            <a:r>
              <a:rPr lang="en-US" b="1" dirty="0" err="1" smtClean="0"/>
              <a:t>O‘zgarishlar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b="1" dirty="0" err="1"/>
              <a:t>Ijtimoiy</a:t>
            </a:r>
            <a:r>
              <a:rPr lang="en-US" b="1" dirty="0"/>
              <a:t> </a:t>
            </a:r>
            <a:r>
              <a:rPr lang="en-US" b="1" dirty="0" err="1" smtClean="0"/>
              <a:t>Madaniyat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3</a:t>
            </a:r>
            <a:r>
              <a:rPr lang="en-US" b="1" dirty="0"/>
              <a:t>. </a:t>
            </a:r>
            <a:r>
              <a:rPr lang="en-US" b="1" dirty="0" err="1"/>
              <a:t>Sog‘liqni</a:t>
            </a:r>
            <a:r>
              <a:rPr lang="en-US" b="1" dirty="0"/>
              <a:t> </a:t>
            </a:r>
            <a:r>
              <a:rPr lang="en-US" b="1" dirty="0" err="1" smtClean="0"/>
              <a:t>Saqlash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4</a:t>
            </a:r>
            <a:r>
              <a:rPr lang="en-US" b="1" dirty="0"/>
              <a:t>. </a:t>
            </a:r>
            <a:r>
              <a:rPr lang="en-US" b="1" dirty="0" err="1"/>
              <a:t>Ta’lim</a:t>
            </a:r>
            <a:r>
              <a:rPr lang="en-US" b="1" dirty="0"/>
              <a:t> </a:t>
            </a:r>
            <a:r>
              <a:rPr lang="en-US" b="1" dirty="0" err="1" smtClean="0"/>
              <a:t>Darajasi</a:t>
            </a:r>
            <a:r>
              <a:rPr lang="en-US" b="1" dirty="0" smtClean="0"/>
              <a:t>.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309103" y="3573016"/>
            <a:ext cx="229002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</a:t>
            </a:r>
            <a:r>
              <a:rPr lang="en-US" b="1" dirty="0"/>
              <a:t>. </a:t>
            </a:r>
            <a:r>
              <a:rPr lang="en-US" b="1" dirty="0" err="1"/>
              <a:t>Texnologik</a:t>
            </a:r>
            <a:r>
              <a:rPr lang="en-US" b="1" dirty="0"/>
              <a:t> </a:t>
            </a:r>
            <a:r>
              <a:rPr lang="en-US" b="1" dirty="0" err="1" smtClean="0"/>
              <a:t>Innovatsiyalar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b="1" dirty="0" err="1"/>
              <a:t>Tadqiqot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Rivojlanish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3</a:t>
            </a:r>
            <a:r>
              <a:rPr lang="en-US" b="1" dirty="0"/>
              <a:t>. </a:t>
            </a:r>
            <a:r>
              <a:rPr lang="en-US" b="1" dirty="0" err="1"/>
              <a:t>Texnologik</a:t>
            </a:r>
            <a:r>
              <a:rPr lang="en-US" b="1" dirty="0"/>
              <a:t> </a:t>
            </a:r>
            <a:r>
              <a:rPr lang="en-US" b="1" dirty="0" err="1"/>
              <a:t>Tarixiy</a:t>
            </a:r>
            <a:r>
              <a:rPr lang="en-US" b="1" dirty="0"/>
              <a:t> </a:t>
            </a:r>
            <a:r>
              <a:rPr lang="en-US" b="1" dirty="0" err="1" smtClean="0"/>
              <a:t>O‘zgarishlar</a:t>
            </a:r>
            <a:r>
              <a:rPr lang="en-US" dirty="0" smtClean="0"/>
              <a:t>.</a:t>
            </a:r>
            <a:endParaRPr lang="ru-RU" dirty="0"/>
          </a:p>
          <a:p>
            <a:r>
              <a:rPr lang="en-US" b="1" dirty="0" smtClean="0"/>
              <a:t>4</a:t>
            </a:r>
            <a:r>
              <a:rPr lang="en-US" b="1" dirty="0"/>
              <a:t>. </a:t>
            </a:r>
            <a:r>
              <a:rPr lang="en-US" b="1" dirty="0" err="1"/>
              <a:t>Xavfsizlik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Ma'lumotlarni</a:t>
            </a:r>
            <a:r>
              <a:rPr lang="en-US" b="1" dirty="0"/>
              <a:t> </a:t>
            </a:r>
            <a:r>
              <a:rPr lang="en-US" b="1" dirty="0" err="1"/>
              <a:t>Himoya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6421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332656"/>
            <a:ext cx="3814955" cy="461665"/>
          </a:xfrm>
          <a:prstGeom prst="rect">
            <a:avLst/>
          </a:prstGeom>
          <a:solidFill>
            <a:srgbClr val="00FF00"/>
          </a:solidFill>
        </p:spPr>
        <p:txBody>
          <a:bodyPr wrap="none">
            <a:spAutoFit/>
          </a:bodyPr>
          <a:lstStyle/>
          <a:p>
            <a:r>
              <a:rPr lang="ru-RU" sz="2400" b="1" dirty="0"/>
              <a:t>PEST </a:t>
            </a:r>
            <a:r>
              <a:rPr lang="ru-RU" sz="2400" b="1" dirty="0" err="1"/>
              <a:t>tahlili</a:t>
            </a:r>
            <a:r>
              <a:rPr lang="ru-RU" sz="2400" b="1" dirty="0"/>
              <a:t>: "</a:t>
            </a:r>
            <a:r>
              <a:rPr lang="ru-RU" sz="2400" b="1" dirty="0" err="1"/>
              <a:t>O'zbekneftgaz</a:t>
            </a:r>
            <a:r>
              <a:rPr lang="ru-RU" sz="2400" b="1" dirty="0"/>
              <a:t>"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720840"/>
            <a:ext cx="8352928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err="1"/>
              <a:t>Siyosiy</a:t>
            </a:r>
            <a:r>
              <a:rPr lang="ru-RU" sz="2800" b="1" dirty="0"/>
              <a:t> </a:t>
            </a:r>
            <a:r>
              <a:rPr lang="ru-RU" sz="2800" b="1" dirty="0" err="1"/>
              <a:t>omillar</a:t>
            </a:r>
            <a:r>
              <a:rPr lang="ru-RU" sz="2800" b="1" dirty="0"/>
              <a:t> (</a:t>
            </a:r>
            <a:r>
              <a:rPr lang="ru-RU" sz="2800" b="1" dirty="0" err="1"/>
              <a:t>Political</a:t>
            </a:r>
            <a:r>
              <a:rPr lang="ru-RU" sz="2800" b="1" dirty="0"/>
              <a:t>)</a:t>
            </a:r>
            <a:r>
              <a:rPr lang="ru-RU" sz="2800" dirty="0"/>
              <a:t>:</a:t>
            </a:r>
          </a:p>
          <a:p>
            <a:pPr lvl="1" algn="just"/>
            <a:r>
              <a:rPr lang="ru-RU" sz="2800" b="1" dirty="0" err="1"/>
              <a:t>Davlat</a:t>
            </a:r>
            <a:r>
              <a:rPr lang="ru-RU" sz="2800" b="1" dirty="0"/>
              <a:t> </a:t>
            </a:r>
            <a:r>
              <a:rPr lang="ru-RU" sz="2800" b="1" dirty="0" err="1"/>
              <a:t>siyosati</a:t>
            </a:r>
            <a:r>
              <a:rPr lang="ru-RU" sz="2800" dirty="0"/>
              <a:t>: </a:t>
            </a:r>
            <a:r>
              <a:rPr lang="ru-RU" sz="2800" dirty="0" err="1"/>
              <a:t>O‘zbekiston</a:t>
            </a:r>
            <a:r>
              <a:rPr lang="ru-RU" sz="2800" dirty="0"/>
              <a:t> </a:t>
            </a:r>
            <a:r>
              <a:rPr lang="ru-RU" sz="2800" dirty="0" err="1"/>
              <a:t>hukumati</a:t>
            </a:r>
            <a:r>
              <a:rPr lang="ru-RU" sz="2800" dirty="0"/>
              <a:t> </a:t>
            </a:r>
            <a:r>
              <a:rPr lang="ru-RU" sz="2800" dirty="0" err="1"/>
              <a:t>energetika</a:t>
            </a:r>
            <a:r>
              <a:rPr lang="ru-RU" sz="2800" dirty="0"/>
              <a:t> </a:t>
            </a:r>
            <a:r>
              <a:rPr lang="ru-RU" sz="2800" dirty="0" err="1"/>
              <a:t>sohasiga</a:t>
            </a:r>
            <a:r>
              <a:rPr lang="ru-RU" sz="2800" dirty="0"/>
              <a:t> </a:t>
            </a:r>
            <a:r>
              <a:rPr lang="ru-RU" sz="2800" dirty="0" err="1"/>
              <a:t>katta</a:t>
            </a:r>
            <a:r>
              <a:rPr lang="ru-RU" sz="2800" dirty="0"/>
              <a:t> </a:t>
            </a:r>
            <a:r>
              <a:rPr lang="ru-RU" sz="2800" dirty="0" err="1"/>
              <a:t>e'tibor</a:t>
            </a:r>
            <a:r>
              <a:rPr lang="ru-RU" sz="2800" dirty="0"/>
              <a:t> </a:t>
            </a:r>
            <a:r>
              <a:rPr lang="ru-RU" sz="2800" dirty="0" err="1"/>
              <a:t>qaratmoqda</a:t>
            </a:r>
            <a:r>
              <a:rPr lang="ru-RU" sz="2800" dirty="0"/>
              <a:t>. </a:t>
            </a:r>
            <a:r>
              <a:rPr lang="en-US" sz="2800" dirty="0" err="1"/>
              <a:t>Neft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gaz</a:t>
            </a:r>
            <a:r>
              <a:rPr lang="en-US" sz="2800" dirty="0"/>
              <a:t> </a:t>
            </a:r>
            <a:r>
              <a:rPr lang="en-US" sz="2800" dirty="0" err="1"/>
              <a:t>sektori</a:t>
            </a:r>
            <a:r>
              <a:rPr lang="en-US" sz="2800" dirty="0"/>
              <a:t> </a:t>
            </a:r>
            <a:r>
              <a:rPr lang="en-US" sz="2800" dirty="0" err="1"/>
              <a:t>milliy</a:t>
            </a:r>
            <a:r>
              <a:rPr lang="en-US" sz="2800" dirty="0"/>
              <a:t> </a:t>
            </a:r>
            <a:r>
              <a:rPr lang="en-US" sz="2800" dirty="0" err="1"/>
              <a:t>iqtisodiyotning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tarmoqlaridan</a:t>
            </a:r>
            <a:r>
              <a:rPr lang="en-US" sz="2800" dirty="0"/>
              <a:t> </a:t>
            </a:r>
            <a:r>
              <a:rPr lang="en-US" sz="2800" dirty="0" err="1"/>
              <a:t>biri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e'tirof</a:t>
            </a:r>
            <a:r>
              <a:rPr lang="en-US" sz="2800" dirty="0"/>
              <a:t> </a:t>
            </a:r>
            <a:r>
              <a:rPr lang="en-US" sz="2800" dirty="0" err="1"/>
              <a:t>etiladi</a:t>
            </a:r>
            <a:r>
              <a:rPr lang="en-US" sz="2800" dirty="0"/>
              <a:t>.</a:t>
            </a:r>
            <a:endParaRPr lang="ru-RU" sz="2800" dirty="0"/>
          </a:p>
          <a:p>
            <a:pPr lvl="1" algn="just"/>
            <a:r>
              <a:rPr lang="en-US" sz="2800" b="1" dirty="0" err="1"/>
              <a:t>Regulativ</a:t>
            </a:r>
            <a:r>
              <a:rPr lang="en-US" sz="2800" b="1" dirty="0"/>
              <a:t> </a:t>
            </a:r>
            <a:r>
              <a:rPr lang="en-US" sz="2800" b="1" dirty="0" err="1"/>
              <a:t>muhit</a:t>
            </a:r>
            <a:r>
              <a:rPr lang="en-US" sz="2800" dirty="0"/>
              <a:t>: </a:t>
            </a:r>
            <a:r>
              <a:rPr lang="en-US" sz="2800" dirty="0" err="1"/>
              <a:t>Energetika</a:t>
            </a:r>
            <a:r>
              <a:rPr lang="en-US" sz="2800" dirty="0"/>
              <a:t> </a:t>
            </a:r>
            <a:r>
              <a:rPr lang="en-US" sz="2800" dirty="0" err="1"/>
              <a:t>sohasidagi</a:t>
            </a:r>
            <a:r>
              <a:rPr lang="en-US" sz="2800" dirty="0"/>
              <a:t> </a:t>
            </a:r>
            <a:r>
              <a:rPr lang="en-US" sz="2800" dirty="0" err="1"/>
              <a:t>qonunchilik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davlat</a:t>
            </a:r>
            <a:r>
              <a:rPr lang="en-US" sz="2800" dirty="0"/>
              <a:t> </a:t>
            </a:r>
            <a:r>
              <a:rPr lang="en-US" sz="2800" dirty="0" err="1"/>
              <a:t>regulyatsiyalari</a:t>
            </a:r>
            <a:r>
              <a:rPr lang="en-US" sz="2800" dirty="0"/>
              <a:t> </a:t>
            </a:r>
            <a:r>
              <a:rPr lang="en-US" sz="2800" dirty="0" err="1"/>
              <a:t>kompaniyaning</a:t>
            </a:r>
            <a:r>
              <a:rPr lang="en-US" sz="2800" dirty="0"/>
              <a:t> </a:t>
            </a:r>
            <a:r>
              <a:rPr lang="en-US" sz="2800" dirty="0" err="1"/>
              <a:t>faoliyatiga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 </a:t>
            </a:r>
            <a:r>
              <a:rPr lang="en-US" sz="2800" dirty="0" err="1"/>
              <a:t>Yangi</a:t>
            </a:r>
            <a:r>
              <a:rPr lang="en-US" sz="2800" dirty="0"/>
              <a:t> </a:t>
            </a:r>
            <a:r>
              <a:rPr lang="en-US" sz="2800" dirty="0" err="1"/>
              <a:t>qonunlar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qonunchilik</a:t>
            </a:r>
            <a:r>
              <a:rPr lang="en-US" sz="2800" dirty="0"/>
              <a:t> </a:t>
            </a:r>
            <a:r>
              <a:rPr lang="en-US" sz="2800" dirty="0" err="1"/>
              <a:t>o'zgarishlari</a:t>
            </a:r>
            <a:r>
              <a:rPr lang="en-US" sz="2800" dirty="0"/>
              <a:t> </a:t>
            </a:r>
            <a:r>
              <a:rPr lang="en-US" sz="2800" dirty="0" err="1"/>
              <a:t>investitsiyalar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operatsion</a:t>
            </a:r>
            <a:r>
              <a:rPr lang="en-US" sz="2800" dirty="0"/>
              <a:t> </a:t>
            </a:r>
            <a:r>
              <a:rPr lang="en-US" sz="2800" dirty="0" err="1"/>
              <a:t>jarayonlarga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ko'rsatishi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26091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96752"/>
            <a:ext cx="8568952" cy="3046988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err="1"/>
              <a:t>Iqtisodiy</a:t>
            </a:r>
            <a:r>
              <a:rPr lang="ru-RU" sz="2400" b="1" dirty="0"/>
              <a:t> </a:t>
            </a:r>
            <a:r>
              <a:rPr lang="ru-RU" sz="2400" b="1" dirty="0" err="1"/>
              <a:t>omillar</a:t>
            </a:r>
            <a:r>
              <a:rPr lang="ru-RU" sz="2400" b="1" dirty="0"/>
              <a:t> (</a:t>
            </a:r>
            <a:r>
              <a:rPr lang="ru-RU" sz="2400" b="1" dirty="0" err="1"/>
              <a:t>Economic</a:t>
            </a:r>
            <a:r>
              <a:rPr lang="ru-RU" sz="2400" b="1" dirty="0"/>
              <a:t>)</a:t>
            </a:r>
            <a:r>
              <a:rPr lang="ru-RU" sz="2400" dirty="0"/>
              <a:t>:</a:t>
            </a:r>
          </a:p>
          <a:p>
            <a:pPr lvl="1" algn="just"/>
            <a:r>
              <a:rPr lang="en-US" sz="2400" b="1" dirty="0" err="1"/>
              <a:t>Bozor</a:t>
            </a:r>
            <a:r>
              <a:rPr lang="en-US" sz="2400" b="1" dirty="0"/>
              <a:t> </a:t>
            </a:r>
            <a:r>
              <a:rPr lang="en-US" sz="2400" b="1" dirty="0" err="1"/>
              <a:t>talabi</a:t>
            </a:r>
            <a:r>
              <a:rPr lang="en-US" sz="2400" dirty="0"/>
              <a:t>: </a:t>
            </a:r>
            <a:r>
              <a:rPr lang="en-US" sz="2400" dirty="0" err="1"/>
              <a:t>Energiya</a:t>
            </a:r>
            <a:r>
              <a:rPr lang="en-US" sz="2400" dirty="0"/>
              <a:t> </a:t>
            </a:r>
            <a:r>
              <a:rPr lang="en-US" sz="2400" dirty="0" err="1"/>
              <a:t>resurslariga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global </a:t>
            </a:r>
            <a:r>
              <a:rPr lang="en-US" sz="2400" dirty="0" err="1"/>
              <a:t>miqyosda</a:t>
            </a:r>
            <a:r>
              <a:rPr lang="en-US" sz="2400" dirty="0"/>
              <a:t> </a:t>
            </a:r>
            <a:r>
              <a:rPr lang="en-US" sz="2400" dirty="0" err="1"/>
              <a:t>oshib</a:t>
            </a:r>
            <a:r>
              <a:rPr lang="en-US" sz="2400" dirty="0"/>
              <a:t> </a:t>
            </a:r>
            <a:r>
              <a:rPr lang="en-US" sz="2400" dirty="0" err="1"/>
              <a:t>bormoqda</a:t>
            </a:r>
            <a:r>
              <a:rPr lang="en-US" sz="2400" dirty="0"/>
              <a:t>.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O'zbekistonning</a:t>
            </a:r>
            <a:r>
              <a:rPr lang="ru-RU" sz="2400" dirty="0"/>
              <a:t> </a:t>
            </a:r>
            <a:r>
              <a:rPr lang="ru-RU" sz="2400" dirty="0" err="1"/>
              <a:t>energetika</a:t>
            </a:r>
            <a:r>
              <a:rPr lang="ru-RU" sz="2400" dirty="0"/>
              <a:t> </a:t>
            </a:r>
            <a:r>
              <a:rPr lang="ru-RU" sz="2400" dirty="0" err="1"/>
              <a:t>resurslarini</a:t>
            </a:r>
            <a:r>
              <a:rPr lang="ru-RU" sz="2400" dirty="0"/>
              <a:t> </a:t>
            </a:r>
            <a:r>
              <a:rPr lang="ru-RU" sz="2400" dirty="0" err="1"/>
              <a:t>eksport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 </a:t>
            </a:r>
            <a:r>
              <a:rPr lang="ru-RU" sz="2400" dirty="0" err="1"/>
              <a:t>imkoniyatlarini</a:t>
            </a:r>
            <a:r>
              <a:rPr lang="ru-RU" sz="2400" dirty="0"/>
              <a:t> </a:t>
            </a:r>
            <a:r>
              <a:rPr lang="ru-RU" sz="2400" dirty="0" err="1"/>
              <a:t>kengaytiradi</a:t>
            </a:r>
            <a:r>
              <a:rPr lang="ru-RU" sz="2400" dirty="0"/>
              <a:t>.</a:t>
            </a:r>
          </a:p>
          <a:p>
            <a:pPr lvl="1" algn="just"/>
            <a:r>
              <a:rPr lang="ru-RU" sz="2400" b="1" dirty="0" err="1"/>
              <a:t>Inflyatsiya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valyuta</a:t>
            </a:r>
            <a:r>
              <a:rPr lang="ru-RU" sz="2400" b="1" dirty="0"/>
              <a:t> </a:t>
            </a:r>
            <a:r>
              <a:rPr lang="ru-RU" sz="2400" b="1" dirty="0" err="1"/>
              <a:t>kurslari</a:t>
            </a:r>
            <a:r>
              <a:rPr lang="ru-RU" sz="2400" dirty="0"/>
              <a:t>: </a:t>
            </a:r>
            <a:r>
              <a:rPr lang="ru-RU" sz="2400" dirty="0" err="1"/>
              <a:t>Mahalliy</a:t>
            </a:r>
            <a:r>
              <a:rPr lang="ru-RU" sz="2400" dirty="0"/>
              <a:t> </a:t>
            </a:r>
            <a:r>
              <a:rPr lang="ru-RU" sz="2400" dirty="0" err="1"/>
              <a:t>iqtisodiyotdagi</a:t>
            </a:r>
            <a:r>
              <a:rPr lang="ru-RU" sz="2400" dirty="0"/>
              <a:t> </a:t>
            </a:r>
            <a:r>
              <a:rPr lang="ru-RU" sz="2400" dirty="0" err="1"/>
              <a:t>inflyatsiya</a:t>
            </a:r>
            <a:r>
              <a:rPr lang="ru-RU" sz="2400" dirty="0"/>
              <a:t> </a:t>
            </a:r>
            <a:r>
              <a:rPr lang="ru-RU" sz="2400" dirty="0" err="1"/>
              <a:t>darajasi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valyuta</a:t>
            </a:r>
            <a:r>
              <a:rPr lang="ru-RU" sz="2400" dirty="0"/>
              <a:t> </a:t>
            </a:r>
            <a:r>
              <a:rPr lang="ru-RU" sz="2400" dirty="0" err="1"/>
              <a:t>kurslari</a:t>
            </a:r>
            <a:r>
              <a:rPr lang="ru-RU" sz="2400" dirty="0"/>
              <a:t>, </a:t>
            </a:r>
            <a:r>
              <a:rPr lang="ru-RU" sz="2400" dirty="0" err="1"/>
              <a:t>kompaniyaning</a:t>
            </a:r>
            <a:r>
              <a:rPr lang="ru-RU" sz="2400" dirty="0"/>
              <a:t> </a:t>
            </a:r>
            <a:r>
              <a:rPr lang="ru-RU" sz="2400" dirty="0" err="1"/>
              <a:t>xarajatlari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foydasi</a:t>
            </a:r>
            <a:r>
              <a:rPr lang="ru-RU" sz="2400" dirty="0"/>
              <a:t> </a:t>
            </a:r>
            <a:r>
              <a:rPr lang="ru-RU" sz="2400" dirty="0" err="1"/>
              <a:t>ustidan</a:t>
            </a:r>
            <a:r>
              <a:rPr lang="ru-RU" sz="2400" dirty="0"/>
              <a:t> </a:t>
            </a:r>
            <a:r>
              <a:rPr lang="ru-RU" sz="2400" dirty="0" err="1"/>
              <a:t>ta'sir</a:t>
            </a:r>
            <a:r>
              <a:rPr lang="ru-RU" sz="2400" dirty="0"/>
              <a:t> </a:t>
            </a:r>
            <a:r>
              <a:rPr lang="ru-RU" sz="2400" dirty="0" err="1"/>
              <a:t>qiladi</a:t>
            </a:r>
            <a:r>
              <a:rPr lang="ru-RU" sz="2400" dirty="0"/>
              <a:t>. </a:t>
            </a:r>
            <a:r>
              <a:rPr lang="ru-RU" sz="2400" dirty="0" err="1"/>
              <a:t>Qimmatbaho</a:t>
            </a:r>
            <a:r>
              <a:rPr lang="ru-RU" sz="2400" dirty="0"/>
              <a:t> </a:t>
            </a:r>
            <a:r>
              <a:rPr lang="ru-RU" sz="2400" dirty="0" err="1"/>
              <a:t>xomashyo</a:t>
            </a:r>
            <a:r>
              <a:rPr lang="ru-RU" sz="2400" dirty="0"/>
              <a:t> </a:t>
            </a:r>
            <a:r>
              <a:rPr lang="ru-RU" sz="2400" dirty="0" err="1"/>
              <a:t>narxlari</a:t>
            </a:r>
            <a:r>
              <a:rPr lang="ru-RU" sz="2400" dirty="0"/>
              <a:t> </a:t>
            </a:r>
            <a:r>
              <a:rPr lang="ru-RU" sz="2400" dirty="0" err="1"/>
              <a:t>O'zbekneftgazning</a:t>
            </a:r>
            <a:r>
              <a:rPr lang="ru-RU" sz="2400" dirty="0"/>
              <a:t> </a:t>
            </a:r>
            <a:r>
              <a:rPr lang="ru-RU" sz="2400" dirty="0" err="1"/>
              <a:t>rentabelligini</a:t>
            </a:r>
            <a:r>
              <a:rPr lang="ru-RU" sz="2400" dirty="0"/>
              <a:t> </a:t>
            </a:r>
            <a:r>
              <a:rPr lang="ru-RU" sz="2400" dirty="0" err="1"/>
              <a:t>belgilaydi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7394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24744"/>
            <a:ext cx="8496944" cy="48320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err="1"/>
              <a:t>Ijtimoiy</a:t>
            </a:r>
            <a:r>
              <a:rPr lang="ru-RU" sz="2800" b="1" dirty="0"/>
              <a:t> </a:t>
            </a:r>
            <a:r>
              <a:rPr lang="ru-RU" sz="2800" b="1" dirty="0" err="1"/>
              <a:t>omillar</a:t>
            </a:r>
            <a:r>
              <a:rPr lang="ru-RU" sz="2800" b="1" dirty="0"/>
              <a:t> (</a:t>
            </a:r>
            <a:r>
              <a:rPr lang="ru-RU" sz="2800" b="1" dirty="0" err="1"/>
              <a:t>Social</a:t>
            </a:r>
            <a:r>
              <a:rPr lang="ru-RU" sz="2800" b="1" dirty="0"/>
              <a:t>)</a:t>
            </a:r>
            <a:r>
              <a:rPr lang="ru-RU" sz="2800" dirty="0"/>
              <a:t>:</a:t>
            </a:r>
          </a:p>
          <a:p>
            <a:pPr lvl="1" algn="just"/>
            <a:r>
              <a:rPr lang="ru-RU" sz="2800" b="1" dirty="0" err="1"/>
              <a:t>Iste'molchilarning</a:t>
            </a:r>
            <a:r>
              <a:rPr lang="ru-RU" sz="2800" b="1" dirty="0"/>
              <a:t> </a:t>
            </a:r>
            <a:r>
              <a:rPr lang="ru-RU" sz="2800" b="1" dirty="0" err="1"/>
              <a:t>xulq-atvori</a:t>
            </a:r>
            <a:r>
              <a:rPr lang="ru-RU" sz="2800" dirty="0"/>
              <a:t>: </a:t>
            </a:r>
            <a:r>
              <a:rPr lang="ru-RU" sz="2800" dirty="0" err="1"/>
              <a:t>Iste'molchilar</a:t>
            </a:r>
            <a:r>
              <a:rPr lang="ru-RU" sz="2800" dirty="0"/>
              <a:t> </a:t>
            </a:r>
            <a:r>
              <a:rPr lang="ru-RU" sz="2800" dirty="0" err="1"/>
              <a:t>energiya</a:t>
            </a:r>
            <a:r>
              <a:rPr lang="ru-RU" sz="2800" dirty="0"/>
              <a:t> </a:t>
            </a:r>
            <a:r>
              <a:rPr lang="ru-RU" sz="2800" dirty="0" err="1"/>
              <a:t>samaradorligi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ekologik</a:t>
            </a:r>
            <a:r>
              <a:rPr lang="ru-RU" sz="2800" dirty="0"/>
              <a:t> </a:t>
            </a:r>
            <a:r>
              <a:rPr lang="ru-RU" sz="2800" dirty="0" err="1"/>
              <a:t>muammolarga</a:t>
            </a:r>
            <a:r>
              <a:rPr lang="ru-RU" sz="2800" dirty="0"/>
              <a:t> </a:t>
            </a:r>
            <a:r>
              <a:rPr lang="ru-RU" sz="2800" dirty="0" err="1"/>
              <a:t>ko'proq</a:t>
            </a:r>
            <a:r>
              <a:rPr lang="ru-RU" sz="2800" dirty="0"/>
              <a:t> </a:t>
            </a:r>
            <a:r>
              <a:rPr lang="ru-RU" sz="2800" dirty="0" err="1"/>
              <a:t>e'tibor</a:t>
            </a:r>
            <a:r>
              <a:rPr lang="ru-RU" sz="2800" dirty="0"/>
              <a:t> </a:t>
            </a:r>
            <a:r>
              <a:rPr lang="ru-RU" sz="2800" dirty="0" err="1"/>
              <a:t>qaratmoqdalar</a:t>
            </a:r>
            <a:r>
              <a:rPr lang="ru-RU" sz="2800" dirty="0"/>
              <a:t>. </a:t>
            </a:r>
            <a:r>
              <a:rPr lang="en-US" sz="2800" dirty="0"/>
              <a:t>Bu </a:t>
            </a:r>
            <a:r>
              <a:rPr lang="en-US" sz="2800" dirty="0" err="1"/>
              <a:t>talablar</a:t>
            </a:r>
            <a:r>
              <a:rPr lang="en-US" sz="2800" dirty="0"/>
              <a:t> </a:t>
            </a:r>
            <a:r>
              <a:rPr lang="en-US" sz="2800" dirty="0" err="1"/>
              <a:t>kompaniyaning</a:t>
            </a:r>
            <a:r>
              <a:rPr lang="en-US" sz="2800" dirty="0"/>
              <a:t> </a:t>
            </a: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xizmatlarini</a:t>
            </a:r>
            <a:r>
              <a:rPr lang="en-US" sz="2800" dirty="0"/>
              <a:t> </a:t>
            </a:r>
            <a:r>
              <a:rPr lang="en-US" sz="2800" dirty="0" err="1"/>
              <a:t>diversifikatsiyalashga</a:t>
            </a:r>
            <a:r>
              <a:rPr lang="en-US" sz="2800" dirty="0"/>
              <a:t> </a:t>
            </a:r>
            <a:r>
              <a:rPr lang="en-US" sz="2800" dirty="0" err="1"/>
              <a:t>olib</a:t>
            </a:r>
            <a:r>
              <a:rPr lang="en-US" sz="2800" dirty="0"/>
              <a:t> </a:t>
            </a:r>
            <a:r>
              <a:rPr lang="en-US" sz="2800" dirty="0" err="1"/>
              <a:t>kelishi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</a:t>
            </a:r>
            <a:endParaRPr lang="ru-RU" sz="2800" dirty="0"/>
          </a:p>
          <a:p>
            <a:pPr lvl="1" algn="just"/>
            <a:r>
              <a:rPr lang="en-US" sz="2800" b="1" dirty="0" err="1"/>
              <a:t>Demografik</a:t>
            </a:r>
            <a:r>
              <a:rPr lang="en-US" sz="2800" b="1" dirty="0"/>
              <a:t> </a:t>
            </a:r>
            <a:r>
              <a:rPr lang="en-US" sz="2800" b="1" dirty="0" err="1"/>
              <a:t>o'zgarishlar</a:t>
            </a:r>
            <a:r>
              <a:rPr lang="en-US" sz="2800" dirty="0"/>
              <a:t>: </a:t>
            </a:r>
            <a:r>
              <a:rPr lang="en-US" sz="2800" dirty="0" err="1"/>
              <a:t>O'zbekistonda</a:t>
            </a:r>
            <a:r>
              <a:rPr lang="en-US" sz="2800" dirty="0"/>
              <a:t> </a:t>
            </a:r>
            <a:r>
              <a:rPr lang="en-US" sz="2800" dirty="0" err="1"/>
              <a:t>aholi</a:t>
            </a:r>
            <a:r>
              <a:rPr lang="en-US" sz="2800" dirty="0"/>
              <a:t> </a:t>
            </a:r>
            <a:r>
              <a:rPr lang="en-US" sz="2800" dirty="0" err="1"/>
              <a:t>sonining</a:t>
            </a:r>
            <a:r>
              <a:rPr lang="en-US" sz="2800" dirty="0"/>
              <a:t> </a:t>
            </a:r>
            <a:r>
              <a:rPr lang="en-US" sz="2800" dirty="0" err="1"/>
              <a:t>oshishi</a:t>
            </a:r>
            <a:r>
              <a:rPr lang="en-US" sz="2800" dirty="0"/>
              <a:t> </a:t>
            </a:r>
            <a:r>
              <a:rPr lang="en-US" sz="2800" dirty="0" err="1"/>
              <a:t>energiya</a:t>
            </a:r>
            <a:r>
              <a:rPr lang="en-US" sz="2800" dirty="0"/>
              <a:t> </a:t>
            </a:r>
            <a:r>
              <a:rPr lang="en-US" sz="2800" dirty="0" err="1"/>
              <a:t>talabini</a:t>
            </a:r>
            <a:r>
              <a:rPr lang="en-US" sz="2800" dirty="0"/>
              <a:t> </a:t>
            </a:r>
            <a:r>
              <a:rPr lang="en-US" sz="2800" dirty="0" err="1"/>
              <a:t>yanada</a:t>
            </a:r>
            <a:r>
              <a:rPr lang="en-US" sz="2800" dirty="0"/>
              <a:t> </a:t>
            </a:r>
            <a:r>
              <a:rPr lang="en-US" sz="2800" dirty="0" err="1"/>
              <a:t>oshiradi</a:t>
            </a:r>
            <a:r>
              <a:rPr lang="en-US" sz="2800" dirty="0"/>
              <a:t>. </a:t>
            </a:r>
            <a:r>
              <a:rPr lang="en-US" sz="2800" dirty="0" err="1"/>
              <a:t>Yosh</a:t>
            </a:r>
            <a:r>
              <a:rPr lang="en-US" sz="2800" dirty="0"/>
              <a:t> </a:t>
            </a:r>
            <a:r>
              <a:rPr lang="en-US" sz="2800" dirty="0" err="1"/>
              <a:t>avlodning</a:t>
            </a:r>
            <a:r>
              <a:rPr lang="en-US" sz="2800" dirty="0"/>
              <a:t> </a:t>
            </a:r>
            <a:r>
              <a:rPr lang="en-US" sz="2800" dirty="0" err="1"/>
              <a:t>zamonaviy</a:t>
            </a:r>
            <a:r>
              <a:rPr lang="en-US" sz="2800" dirty="0"/>
              <a:t> </a:t>
            </a:r>
            <a:r>
              <a:rPr lang="en-US" sz="2800" dirty="0" err="1"/>
              <a:t>energiya</a:t>
            </a:r>
            <a:r>
              <a:rPr lang="en-US" sz="2800" dirty="0"/>
              <a:t> </a:t>
            </a:r>
            <a:r>
              <a:rPr lang="en-US" sz="2800" dirty="0" err="1"/>
              <a:t>manbalariga</a:t>
            </a:r>
            <a:r>
              <a:rPr lang="en-US" sz="2800" dirty="0"/>
              <a:t> </a:t>
            </a:r>
            <a:r>
              <a:rPr lang="en-US" sz="2800" dirty="0" err="1"/>
              <a:t>qiziqishi</a:t>
            </a:r>
            <a:r>
              <a:rPr lang="en-US" sz="2800" dirty="0"/>
              <a:t> </a:t>
            </a:r>
            <a:r>
              <a:rPr lang="en-US" sz="2800" dirty="0" err="1"/>
              <a:t>kompaniyaning</a:t>
            </a:r>
            <a:r>
              <a:rPr lang="en-US" sz="2800" dirty="0"/>
              <a:t> </a:t>
            </a:r>
            <a:r>
              <a:rPr lang="en-US" sz="2800" dirty="0" err="1"/>
              <a:t>innovatsion</a:t>
            </a:r>
            <a:r>
              <a:rPr lang="en-US" sz="2800" dirty="0"/>
              <a:t> </a:t>
            </a:r>
            <a:r>
              <a:rPr lang="en-US" sz="2800" dirty="0" err="1"/>
              <a:t>yondashuvlarini</a:t>
            </a:r>
            <a:r>
              <a:rPr lang="en-US" sz="2800" dirty="0"/>
              <a:t> </a:t>
            </a:r>
            <a:r>
              <a:rPr lang="en-US" sz="2800" dirty="0" err="1"/>
              <a:t>talab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6809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436139"/>
            <a:ext cx="7848872" cy="3970318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 err="1"/>
              <a:t>Bu</a:t>
            </a:r>
            <a:r>
              <a:rPr lang="ru-RU" sz="2800" dirty="0"/>
              <a:t> </a:t>
            </a:r>
            <a:r>
              <a:rPr lang="ru-RU" sz="2800" dirty="0" err="1"/>
              <a:t>tahlil</a:t>
            </a:r>
            <a:r>
              <a:rPr lang="ru-RU" sz="2800" dirty="0"/>
              <a:t> </a:t>
            </a:r>
            <a:r>
              <a:rPr lang="ru-RU" sz="2800" dirty="0" err="1"/>
              <a:t>yordamida</a:t>
            </a:r>
            <a:r>
              <a:rPr lang="ru-RU" sz="2800" dirty="0"/>
              <a:t> </a:t>
            </a:r>
            <a:r>
              <a:rPr lang="ru-RU" sz="2800" dirty="0" err="1"/>
              <a:t>tashkilotlar</a:t>
            </a:r>
            <a:r>
              <a:rPr lang="ru-RU" sz="2800" dirty="0"/>
              <a:t> </a:t>
            </a:r>
            <a:r>
              <a:rPr lang="ru-RU" sz="2800" dirty="0" err="1"/>
              <a:t>bozor</a:t>
            </a:r>
            <a:r>
              <a:rPr lang="ru-RU" sz="2800" dirty="0"/>
              <a:t> </a:t>
            </a:r>
            <a:r>
              <a:rPr lang="ru-RU" sz="2800" dirty="0" err="1"/>
              <a:t>sharoitlaridagi</a:t>
            </a:r>
            <a:r>
              <a:rPr lang="ru-RU" sz="2800" dirty="0"/>
              <a:t> </a:t>
            </a:r>
            <a:r>
              <a:rPr lang="ru-RU" sz="2800" dirty="0" err="1"/>
              <a:t>o‘zgarishlarga</a:t>
            </a:r>
            <a:r>
              <a:rPr lang="ru-RU" sz="2800" dirty="0"/>
              <a:t> </a:t>
            </a:r>
            <a:r>
              <a:rPr lang="ru-RU" sz="2800" dirty="0" err="1"/>
              <a:t>tezkor</a:t>
            </a:r>
            <a:r>
              <a:rPr lang="ru-RU" sz="2800" dirty="0"/>
              <a:t> </a:t>
            </a:r>
            <a:r>
              <a:rPr lang="ru-RU" sz="2800" dirty="0" err="1"/>
              <a:t>javob</a:t>
            </a:r>
            <a:r>
              <a:rPr lang="ru-RU" sz="2800" dirty="0"/>
              <a:t> </a:t>
            </a:r>
            <a:r>
              <a:rPr lang="ru-RU" sz="2800" dirty="0" err="1"/>
              <a:t>berish</a:t>
            </a:r>
            <a:r>
              <a:rPr lang="ru-RU" sz="2800" dirty="0"/>
              <a:t>, </a:t>
            </a:r>
            <a:r>
              <a:rPr lang="ru-RU" sz="2800" dirty="0" err="1"/>
              <a:t>strategik</a:t>
            </a:r>
            <a:r>
              <a:rPr lang="ru-RU" sz="2800" dirty="0"/>
              <a:t> </a:t>
            </a:r>
            <a:r>
              <a:rPr lang="ru-RU" sz="2800" dirty="0" err="1"/>
              <a:t>qarorlarni</a:t>
            </a:r>
            <a:r>
              <a:rPr lang="ru-RU" sz="2800" dirty="0"/>
              <a:t> </a:t>
            </a:r>
            <a:r>
              <a:rPr lang="ru-RU" sz="2800" dirty="0" err="1"/>
              <a:t>qabul</a:t>
            </a:r>
            <a:r>
              <a:rPr lang="ru-RU" sz="2800" dirty="0"/>
              <a:t> </a:t>
            </a:r>
            <a:r>
              <a:rPr lang="ru-RU" sz="2800" dirty="0" err="1"/>
              <a:t>qilishda</a:t>
            </a:r>
            <a:r>
              <a:rPr lang="ru-RU" sz="2800" dirty="0"/>
              <a:t> </a:t>
            </a:r>
            <a:r>
              <a:rPr lang="ru-RU" sz="2800" dirty="0" err="1"/>
              <a:t>muhim</a:t>
            </a:r>
            <a:r>
              <a:rPr lang="ru-RU" sz="2800" dirty="0"/>
              <a:t> </a:t>
            </a:r>
            <a:r>
              <a:rPr lang="ru-RU" sz="2800" dirty="0" err="1"/>
              <a:t>ma'lumotlarni</a:t>
            </a:r>
            <a:r>
              <a:rPr lang="ru-RU" sz="2800" dirty="0"/>
              <a:t> </a:t>
            </a:r>
            <a:r>
              <a:rPr lang="ru-RU" sz="2800" dirty="0" err="1"/>
              <a:t>olish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raqobatbardoshligini</a:t>
            </a:r>
            <a:r>
              <a:rPr lang="ru-RU" sz="2800" dirty="0"/>
              <a:t> </a:t>
            </a:r>
            <a:r>
              <a:rPr lang="ru-RU" sz="2800" dirty="0" err="1"/>
              <a:t>oshirish</a:t>
            </a:r>
            <a:r>
              <a:rPr lang="ru-RU" sz="2800" dirty="0"/>
              <a:t> </a:t>
            </a:r>
            <a:r>
              <a:rPr lang="ru-RU" sz="2800" dirty="0" err="1"/>
              <a:t>imkoniyatiga</a:t>
            </a:r>
            <a:r>
              <a:rPr lang="ru-RU" sz="2800" dirty="0"/>
              <a:t> </a:t>
            </a:r>
            <a:r>
              <a:rPr lang="ru-RU" sz="2800" dirty="0" err="1"/>
              <a:t>ega</a:t>
            </a:r>
            <a:r>
              <a:rPr lang="ru-RU" sz="2800" dirty="0"/>
              <a:t> </a:t>
            </a:r>
            <a:r>
              <a:rPr lang="ru-RU" sz="2800" dirty="0" err="1"/>
              <a:t>bo‘ladi</a:t>
            </a:r>
            <a:r>
              <a:rPr lang="ru-RU" sz="2800" dirty="0"/>
              <a:t>. </a:t>
            </a:r>
            <a:endParaRPr lang="en-US" sz="2800" dirty="0" smtClean="0"/>
          </a:p>
          <a:p>
            <a:pPr algn="just"/>
            <a:r>
              <a:rPr lang="ru-RU" sz="2800" dirty="0" err="1" smtClean="0"/>
              <a:t>Tashqi</a:t>
            </a:r>
            <a:r>
              <a:rPr lang="ru-RU" sz="2800" dirty="0" smtClean="0"/>
              <a:t> </a:t>
            </a:r>
            <a:r>
              <a:rPr lang="ru-RU" sz="2800" dirty="0" err="1"/>
              <a:t>omillarni</a:t>
            </a:r>
            <a:r>
              <a:rPr lang="ru-RU" sz="2800" dirty="0"/>
              <a:t> </a:t>
            </a:r>
            <a:r>
              <a:rPr lang="ru-RU" sz="2800" dirty="0" err="1"/>
              <a:t>chuqur</a:t>
            </a:r>
            <a:r>
              <a:rPr lang="ru-RU" sz="2800" dirty="0"/>
              <a:t> </a:t>
            </a:r>
            <a:r>
              <a:rPr lang="ru-RU" sz="2800" dirty="0" err="1"/>
              <a:t>tahlil</a:t>
            </a:r>
            <a:r>
              <a:rPr lang="ru-RU" sz="2800" dirty="0"/>
              <a:t> </a:t>
            </a:r>
            <a:r>
              <a:rPr lang="ru-RU" sz="2800" dirty="0" err="1"/>
              <a:t>qilish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ularni</a:t>
            </a:r>
            <a:r>
              <a:rPr lang="ru-RU" sz="2800" dirty="0"/>
              <a:t> </a:t>
            </a:r>
            <a:r>
              <a:rPr lang="ru-RU" sz="2800" dirty="0" err="1"/>
              <a:t>strategik</a:t>
            </a:r>
            <a:r>
              <a:rPr lang="ru-RU" sz="2800" dirty="0"/>
              <a:t> </a:t>
            </a:r>
            <a:r>
              <a:rPr lang="ru-RU" sz="2800" dirty="0" err="1"/>
              <a:t>rejalashtirish</a:t>
            </a:r>
            <a:r>
              <a:rPr lang="ru-RU" sz="2800" dirty="0"/>
              <a:t> </a:t>
            </a:r>
            <a:r>
              <a:rPr lang="ru-RU" sz="2800" dirty="0" err="1"/>
              <a:t>jarayoniga</a:t>
            </a:r>
            <a:r>
              <a:rPr lang="ru-RU" sz="2800" dirty="0"/>
              <a:t> </a:t>
            </a:r>
            <a:r>
              <a:rPr lang="ru-RU" sz="2800" dirty="0" err="1"/>
              <a:t>integratsiya</a:t>
            </a:r>
            <a:r>
              <a:rPr lang="ru-RU" sz="2800" dirty="0"/>
              <a:t> </a:t>
            </a:r>
            <a:r>
              <a:rPr lang="ru-RU" sz="2800" dirty="0" err="1"/>
              <a:t>qilish</a:t>
            </a:r>
            <a:r>
              <a:rPr lang="ru-RU" sz="2800" dirty="0"/>
              <a:t> </a:t>
            </a:r>
            <a:r>
              <a:rPr lang="ru-RU" sz="2800" dirty="0" err="1"/>
              <a:t>tashkilotlarning</a:t>
            </a:r>
            <a:r>
              <a:rPr lang="ru-RU" sz="2800" dirty="0"/>
              <a:t> </a:t>
            </a:r>
            <a:r>
              <a:rPr lang="ru-RU" sz="2800" dirty="0" err="1"/>
              <a:t>uzoq</a:t>
            </a:r>
            <a:r>
              <a:rPr lang="ru-RU" sz="2800" dirty="0"/>
              <a:t> </a:t>
            </a:r>
            <a:r>
              <a:rPr lang="ru-RU" sz="2800" dirty="0" err="1"/>
              <a:t>muddatli</a:t>
            </a:r>
            <a:r>
              <a:rPr lang="ru-RU" sz="2800" dirty="0"/>
              <a:t> </a:t>
            </a:r>
            <a:r>
              <a:rPr lang="ru-RU" sz="2800" dirty="0" err="1"/>
              <a:t>muvaffaqiyatini</a:t>
            </a:r>
            <a:r>
              <a:rPr lang="ru-RU" sz="2800" dirty="0"/>
              <a:t> </a:t>
            </a:r>
            <a:r>
              <a:rPr lang="ru-RU" sz="2800" dirty="0" err="1"/>
              <a:t>ta'minlash</a:t>
            </a:r>
            <a:r>
              <a:rPr lang="ru-RU" sz="2800" dirty="0"/>
              <a:t> </a:t>
            </a:r>
            <a:r>
              <a:rPr lang="ru-RU" sz="2800" dirty="0" err="1"/>
              <a:t>uchun</a:t>
            </a:r>
            <a:r>
              <a:rPr lang="ru-RU" sz="2800" dirty="0"/>
              <a:t> </a:t>
            </a:r>
            <a:r>
              <a:rPr lang="ru-RU" sz="2800" dirty="0" err="1"/>
              <a:t>zarurdir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41081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591" y="692696"/>
            <a:ext cx="8640960" cy="37856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err="1"/>
              <a:t>Texnologik</a:t>
            </a:r>
            <a:r>
              <a:rPr lang="ru-RU" sz="2400" b="1" dirty="0"/>
              <a:t> </a:t>
            </a:r>
            <a:r>
              <a:rPr lang="ru-RU" sz="2400" b="1" dirty="0" err="1"/>
              <a:t>omillar</a:t>
            </a:r>
            <a:r>
              <a:rPr lang="ru-RU" sz="2400" b="1" dirty="0"/>
              <a:t> (</a:t>
            </a:r>
            <a:r>
              <a:rPr lang="ru-RU" sz="2400" b="1" dirty="0" err="1"/>
              <a:t>Technological</a:t>
            </a:r>
            <a:r>
              <a:rPr lang="ru-RU" sz="2400" b="1" dirty="0"/>
              <a:t>)</a:t>
            </a:r>
            <a:r>
              <a:rPr lang="ru-RU" sz="2400" dirty="0"/>
              <a:t>:</a:t>
            </a:r>
          </a:p>
          <a:p>
            <a:pPr lvl="1" algn="just"/>
            <a:r>
              <a:rPr lang="en-US" sz="2400" b="1" dirty="0" err="1"/>
              <a:t>Innovatsiyalar</a:t>
            </a:r>
            <a:r>
              <a:rPr lang="en-US" sz="2400" dirty="0"/>
              <a:t>: </a:t>
            </a:r>
            <a:r>
              <a:rPr lang="en-US" sz="2400" dirty="0" err="1"/>
              <a:t>Energetika</a:t>
            </a:r>
            <a:r>
              <a:rPr lang="en-US" sz="2400" dirty="0"/>
              <a:t> </a:t>
            </a:r>
            <a:r>
              <a:rPr lang="en-US" sz="2400" dirty="0" err="1"/>
              <a:t>sohasida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texnologiyalar</a:t>
            </a:r>
            <a:r>
              <a:rPr lang="en-US" sz="2400" dirty="0"/>
              <a:t>,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tiklanadigan</a:t>
            </a:r>
            <a:r>
              <a:rPr lang="en-US" sz="2400" dirty="0"/>
              <a:t> </a:t>
            </a:r>
            <a:r>
              <a:rPr lang="en-US" sz="2400" dirty="0" err="1"/>
              <a:t>energiya</a:t>
            </a:r>
            <a:r>
              <a:rPr lang="en-US" sz="2400" dirty="0"/>
              <a:t> </a:t>
            </a:r>
            <a:r>
              <a:rPr lang="en-US" sz="2400" dirty="0" err="1"/>
              <a:t>manbalariga</a:t>
            </a:r>
            <a:r>
              <a:rPr lang="en-US" sz="2400" dirty="0"/>
              <a:t> </a:t>
            </a:r>
            <a:r>
              <a:rPr lang="en-US" sz="2400" dirty="0" err="1"/>
              <a:t>o'tish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energiya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kompaniyaning</a:t>
            </a:r>
            <a:r>
              <a:rPr lang="en-US" sz="2400" dirty="0"/>
              <a:t> </a:t>
            </a:r>
            <a:r>
              <a:rPr lang="en-US" sz="2400" dirty="0" err="1"/>
              <a:t>strategiyasini</a:t>
            </a:r>
            <a:r>
              <a:rPr lang="en-US" sz="2400" dirty="0"/>
              <a:t> </a:t>
            </a:r>
            <a:r>
              <a:rPr lang="en-US" sz="2400" dirty="0" err="1"/>
              <a:t>shakllantiradi</a:t>
            </a:r>
            <a:r>
              <a:rPr lang="en-US" sz="2400" dirty="0"/>
              <a:t>.</a:t>
            </a:r>
            <a:endParaRPr lang="ru-RU" sz="2400" dirty="0"/>
          </a:p>
          <a:p>
            <a:pPr lvl="1" algn="just"/>
            <a:r>
              <a:rPr lang="en-US" sz="2400" b="1" dirty="0" err="1"/>
              <a:t>Raqobatbardoshlik</a:t>
            </a:r>
            <a:r>
              <a:rPr lang="en-US" sz="2400" dirty="0"/>
              <a:t>: </a:t>
            </a:r>
            <a:r>
              <a:rPr lang="en-US" sz="2400" dirty="0" err="1"/>
              <a:t>Raqobatchilar</a:t>
            </a:r>
            <a:r>
              <a:rPr lang="en-US" sz="2400" dirty="0"/>
              <a:t>,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texnologiyalarni</a:t>
            </a:r>
            <a:r>
              <a:rPr lang="en-US" sz="2400" dirty="0"/>
              <a:t> </a:t>
            </a:r>
            <a:r>
              <a:rPr lang="en-US" sz="2400" dirty="0" err="1"/>
              <a:t>tezda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bozorning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ulushini</a:t>
            </a:r>
            <a:r>
              <a:rPr lang="en-US" sz="2400" dirty="0"/>
              <a:t> </a:t>
            </a:r>
            <a:r>
              <a:rPr lang="en-US" sz="2400" dirty="0" err="1"/>
              <a:t>olishga</a:t>
            </a:r>
            <a:r>
              <a:rPr lang="en-US" sz="2400" dirty="0"/>
              <a:t>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qilmoqda</a:t>
            </a:r>
            <a:r>
              <a:rPr lang="en-US" sz="2400" dirty="0"/>
              <a:t>. </a:t>
            </a:r>
            <a:r>
              <a:rPr lang="en-US" sz="2400" dirty="0" err="1"/>
              <a:t>O'zbekneftgaz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yangiliklarni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ulardan</a:t>
            </a:r>
            <a:r>
              <a:rPr lang="en-US" sz="2400" dirty="0"/>
              <a:t> </a:t>
            </a:r>
            <a:r>
              <a:rPr lang="en-US" sz="2400" dirty="0" err="1"/>
              <a:t>foydalangan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o'zining</a:t>
            </a:r>
            <a:r>
              <a:rPr lang="en-US" sz="2400" dirty="0"/>
              <a:t> </a:t>
            </a:r>
            <a:r>
              <a:rPr lang="en-US" sz="2400" dirty="0" err="1"/>
              <a:t>raqobatbardoshligini</a:t>
            </a:r>
            <a:r>
              <a:rPr lang="en-US" sz="2400" dirty="0"/>
              <a:t> </a:t>
            </a:r>
            <a:r>
              <a:rPr lang="en-US" sz="2400" dirty="0" err="1"/>
              <a:t>oshirishi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65633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1493" y="457508"/>
            <a:ext cx="3837847" cy="523220"/>
          </a:xfrm>
          <a:prstGeom prst="rect">
            <a:avLst/>
          </a:prstGeom>
          <a:solidFill>
            <a:srgbClr val="00FF00"/>
          </a:solidFill>
        </p:spPr>
        <p:txBody>
          <a:bodyPr wrap="none">
            <a:spAutoFit/>
          </a:bodyPr>
          <a:lstStyle/>
          <a:p>
            <a:pPr algn="ctr" fontAlgn="ctr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Bozor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tahlili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4051971"/>
            <a:ext cx="4572000" cy="954107"/>
          </a:xfrm>
          <a:prstGeom prst="rect">
            <a:avLst/>
          </a:prstGeom>
          <a:solidFill>
            <a:srgbClr val="66FFFF"/>
          </a:solidFill>
        </p:spPr>
        <p:txBody>
          <a:bodyPr>
            <a:spAutoFit/>
          </a:bodyPr>
          <a:lstStyle/>
          <a:p>
            <a:pPr algn="ctr"/>
            <a:r>
              <a:rPr lang="en-US" sz="2800" dirty="0" smtClean="0"/>
              <a:t>2</a:t>
            </a:r>
            <a:r>
              <a:rPr lang="en-US" sz="2800" dirty="0"/>
              <a:t>) </a:t>
            </a:r>
            <a:r>
              <a:rPr lang="en-US" sz="2800" dirty="0" err="1"/>
              <a:t>raqobat</a:t>
            </a:r>
            <a:r>
              <a:rPr lang="en-US" sz="2800" dirty="0"/>
              <a:t> </a:t>
            </a:r>
            <a:r>
              <a:rPr lang="en-US" sz="2800" dirty="0" err="1"/>
              <a:t>kurashida</a:t>
            </a:r>
            <a:r>
              <a:rPr lang="en-US" sz="2800" dirty="0"/>
              <a:t> </a:t>
            </a:r>
            <a:r>
              <a:rPr lang="en-US" sz="2800" dirty="0" err="1"/>
              <a:t>ustunlik</a:t>
            </a:r>
            <a:r>
              <a:rPr lang="en-US" sz="2800" dirty="0"/>
              <a:t> </a:t>
            </a:r>
            <a:r>
              <a:rPr lang="en-US" sz="2800" dirty="0" err="1" smtClean="0"/>
              <a:t>mezoni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1268760"/>
            <a:ext cx="3317680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00FF"/>
                </a:solidFill>
              </a:rPr>
              <a:t>G‘olibona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strategiyaning</a:t>
            </a:r>
            <a:r>
              <a:rPr lang="en-US" sz="2400" b="1" dirty="0">
                <a:solidFill>
                  <a:srgbClr val="0000FF"/>
                </a:solidFill>
              </a:rPr>
              <a:t> 3 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belgisi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8863" y="2681972"/>
            <a:ext cx="228600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</a:rPr>
              <a:t>1) </a:t>
            </a:r>
            <a:r>
              <a:rPr lang="en-US" sz="2400" b="1" dirty="0" err="1">
                <a:solidFill>
                  <a:srgbClr val="0000FF"/>
                </a:solidFill>
              </a:rPr>
              <a:t>moslik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>
                <a:solidFill>
                  <a:srgbClr val="0000FF"/>
                </a:solidFill>
              </a:rPr>
              <a:t>darajasi</a:t>
            </a:r>
            <a:r>
              <a:rPr lang="en-US" sz="2400" b="1" dirty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mezoni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47099" y="2681972"/>
            <a:ext cx="2286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lvl="0" algn="ctr"/>
            <a:r>
              <a:rPr lang="en-US" sz="2400" b="1" dirty="0">
                <a:solidFill>
                  <a:srgbClr val="FF0000"/>
                </a:solidFill>
              </a:rPr>
              <a:t>3) </a:t>
            </a:r>
            <a:r>
              <a:rPr lang="en-US" sz="2400" b="1" dirty="0" err="1">
                <a:solidFill>
                  <a:srgbClr val="FF0000"/>
                </a:solidFill>
              </a:rPr>
              <a:t>ishning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jadalligini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oshirish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mezoni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699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26933" y="2195294"/>
            <a:ext cx="2088232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Tarmoqdagi</a:t>
            </a:r>
            <a:r>
              <a:rPr lang="en-US" dirty="0"/>
              <a:t> </a:t>
            </a:r>
            <a:r>
              <a:rPr lang="en-US" dirty="0" err="1"/>
              <a:t>raqobat</a:t>
            </a:r>
            <a:r>
              <a:rPr lang="en-US" dirty="0"/>
              <a:t> </a:t>
            </a:r>
            <a:r>
              <a:rPr lang="en-US" dirty="0" err="1"/>
              <a:t>kuchlari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ta’sirining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553960"/>
            <a:ext cx="2286000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1. </a:t>
            </a:r>
            <a:r>
              <a:rPr lang="en-US" dirty="0" err="1">
                <a:solidFill>
                  <a:prstClr val="black"/>
                </a:solidFill>
              </a:rPr>
              <a:t>Tarmoqni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ta’riflovchi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umumiy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iqtisodiy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ko‘rsatkichlar</a:t>
            </a:r>
            <a:r>
              <a:rPr lang="en-US" dirty="0">
                <a:solidFill>
                  <a:prstClr val="black"/>
                </a:solidFill>
              </a:rPr>
              <a:t>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28049" y="3916162"/>
            <a:ext cx="2286000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3. </a:t>
            </a:r>
            <a:r>
              <a:rPr lang="en-US" dirty="0" err="1">
                <a:solidFill>
                  <a:prstClr val="black"/>
                </a:solidFill>
              </a:rPr>
              <a:t>Raqobat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kuchlari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tarkibida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o'zgarish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yasovchi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omillar</a:t>
            </a:r>
            <a:endParaRPr lang="en-US" dirty="0" smtClean="0">
              <a:solidFill>
                <a:prstClr val="black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101975" y="2055270"/>
            <a:ext cx="2664296" cy="21253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FFFF00"/>
                </a:solidFill>
              </a:rPr>
              <a:t>Raqobatni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tahlil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qilish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usullari</a:t>
            </a:r>
            <a:endParaRPr lang="ru-RU" sz="2400" b="1" dirty="0">
              <a:solidFill>
                <a:srgbClr val="FFFF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212790"/>
            <a:ext cx="2232248" cy="1200329"/>
          </a:xfrm>
          <a:prstGeom prst="rect">
            <a:avLst/>
          </a:prstGeom>
          <a:solidFill>
            <a:srgbClr val="00FF00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dirty="0"/>
              <a:t>6. </a:t>
            </a:r>
            <a:r>
              <a:rPr lang="en-US" dirty="0" err="1"/>
              <a:t>Raqobat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yo‘nalishda</a:t>
            </a:r>
            <a:r>
              <a:rPr lang="en-US" dirty="0"/>
              <a:t> </a:t>
            </a:r>
            <a:r>
              <a:rPr lang="en-US" dirty="0" err="1"/>
              <a:t>borishini</a:t>
            </a:r>
            <a:r>
              <a:rPr lang="en-US" dirty="0"/>
              <a:t> </a:t>
            </a:r>
            <a:r>
              <a:rPr lang="en-US" dirty="0" err="1"/>
              <a:t>kirn</a:t>
            </a:r>
            <a:r>
              <a:rPr lang="en-US" dirty="0"/>
              <a:t> </a:t>
            </a:r>
            <a:r>
              <a:rPr lang="en-US" dirty="0" err="1"/>
              <a:t>belgilaydi</a:t>
            </a:r>
            <a:r>
              <a:rPr lang="en-US" dirty="0"/>
              <a:t>? </a:t>
            </a:r>
            <a:endParaRPr lang="en-US" dirty="0" smtClean="0"/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79144" y="4851698"/>
            <a:ext cx="2286000" cy="1200329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4. </a:t>
            </a:r>
            <a:r>
              <a:rPr lang="en-US" dirty="0" err="1">
                <a:solidFill>
                  <a:prstClr val="black"/>
                </a:solidFill>
              </a:rPr>
              <a:t>Kompaniya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raqobat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mavqeyining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kuchli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va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zaif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jihatlari</a:t>
            </a:r>
            <a:endParaRPr lang="en-US" dirty="0" smtClean="0">
              <a:solidFill>
                <a:prstClr val="black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15975" y="3789384"/>
            <a:ext cx="2286000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5. </a:t>
            </a:r>
            <a:r>
              <a:rPr lang="en-US" dirty="0" err="1">
                <a:solidFill>
                  <a:prstClr val="black"/>
                </a:solidFill>
              </a:rPr>
              <a:t>Raqobat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kurashida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muvaffaqiyat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va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muvaffaqiyatsizlikning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kalit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omillari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42974" y="692459"/>
            <a:ext cx="2536169" cy="120032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solidFill>
                  <a:schemeClr val="bg1"/>
                </a:solidFill>
              </a:rPr>
              <a:t>7. </a:t>
            </a:r>
            <a:r>
              <a:rPr lang="en-US" b="1" dirty="0" err="1">
                <a:solidFill>
                  <a:schemeClr val="bg1"/>
                </a:solidFill>
              </a:rPr>
              <a:t>Foyda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olish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nuqtayi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nazaridan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tarmoqning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jozibadorligi</a:t>
            </a:r>
            <a:endParaRPr lang="en-US" b="1" dirty="0" smtClean="0">
              <a:solidFill>
                <a:schemeClr val="bg1"/>
              </a:solidFill>
            </a:endParaRPr>
          </a:p>
          <a:p>
            <a:pPr lvl="0" algn="ctr"/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5295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9" t="23016" r="28723" b="7936"/>
          <a:stretch/>
        </p:blipFill>
        <p:spPr bwMode="auto">
          <a:xfrm>
            <a:off x="29592" y="0"/>
            <a:ext cx="9114408" cy="6885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08125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1" t="17461" r="14662" b="7738"/>
          <a:stretch/>
        </p:blipFill>
        <p:spPr bwMode="auto">
          <a:xfrm>
            <a:off x="0" y="764704"/>
            <a:ext cx="8820472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260648"/>
            <a:ext cx="5139036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Porterning</a:t>
            </a:r>
            <a:r>
              <a:rPr lang="en-US" sz="2800" b="1" dirty="0"/>
              <a:t> «</a:t>
            </a:r>
            <a:r>
              <a:rPr lang="en-US" sz="2800" b="1" dirty="0" err="1"/>
              <a:t>beshta</a:t>
            </a:r>
            <a:r>
              <a:rPr lang="en-US" sz="2800" b="1" dirty="0"/>
              <a:t> </a:t>
            </a:r>
            <a:r>
              <a:rPr lang="en-US" sz="2800" b="1" dirty="0" err="1"/>
              <a:t>kuch</a:t>
            </a:r>
            <a:r>
              <a:rPr lang="en-US" sz="2800" b="1" dirty="0"/>
              <a:t>» </a:t>
            </a:r>
            <a:r>
              <a:rPr lang="en-US" sz="2800" b="1" dirty="0" err="1"/>
              <a:t>modeli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7952215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18849" r="12319" b="26785"/>
          <a:stretch/>
        </p:blipFill>
        <p:spPr bwMode="auto">
          <a:xfrm>
            <a:off x="35496" y="1196752"/>
            <a:ext cx="9036496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118151"/>
            <a:ext cx="7632848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FF"/>
                </a:solidFill>
              </a:rPr>
              <a:t>Raqobatchilaming</a:t>
            </a:r>
            <a:r>
              <a:rPr lang="en-US" sz="2800" b="1" dirty="0">
                <a:solidFill>
                  <a:srgbClr val="0000FF"/>
                </a:solidFill>
              </a:rPr>
              <a:t> </a:t>
            </a:r>
            <a:r>
              <a:rPr lang="en-US" sz="2800" b="1" dirty="0" err="1">
                <a:solidFill>
                  <a:srgbClr val="0000FF"/>
                </a:solidFill>
              </a:rPr>
              <a:t>maqsad</a:t>
            </a:r>
            <a:r>
              <a:rPr lang="en-US" sz="2800" b="1" dirty="0">
                <a:solidFill>
                  <a:srgbClr val="0000FF"/>
                </a:solidFill>
              </a:rPr>
              <a:t> </a:t>
            </a:r>
            <a:r>
              <a:rPr lang="en-US" sz="2800" b="1" dirty="0" err="1">
                <a:solidFill>
                  <a:srgbClr val="0000FF"/>
                </a:solidFill>
              </a:rPr>
              <a:t>va</a:t>
            </a:r>
            <a:r>
              <a:rPr lang="en-US" sz="2800" b="1" dirty="0">
                <a:solidFill>
                  <a:srgbClr val="0000FF"/>
                </a:solidFill>
              </a:rPr>
              <a:t> </a:t>
            </a:r>
            <a:r>
              <a:rPr lang="en-US" sz="2800" b="1" dirty="0" err="1">
                <a:solidFill>
                  <a:srgbClr val="0000FF"/>
                </a:solidFill>
              </a:rPr>
              <a:t>strategiyalarining</a:t>
            </a:r>
            <a:r>
              <a:rPr lang="en-US" sz="2800" b="1" dirty="0">
                <a:solidFill>
                  <a:srgbClr val="0000FF"/>
                </a:solidFill>
              </a:rPr>
              <a:t> </a:t>
            </a:r>
            <a:r>
              <a:rPr lang="en-US" sz="2800" b="1" dirty="0" err="1">
                <a:solidFill>
                  <a:srgbClr val="0000FF"/>
                </a:solidFill>
              </a:rPr>
              <a:t>tarkibi</a:t>
            </a:r>
            <a:endParaRPr lang="ru-RU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3523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7447" y="2492896"/>
            <a:ext cx="8064896" cy="2308324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70C0"/>
                </a:solidFill>
              </a:rPr>
              <a:t> </a:t>
            </a:r>
            <a:r>
              <a:rPr lang="en-US" sz="3600" b="1" dirty="0">
                <a:solidFill>
                  <a:srgbClr val="0070C0"/>
                </a:solidFill>
              </a:rPr>
              <a:t>- </a:t>
            </a:r>
            <a:r>
              <a:rPr lang="en-US" sz="3600" b="1" dirty="0" err="1">
                <a:solidFill>
                  <a:srgbClr val="0070C0"/>
                </a:solidFill>
              </a:rPr>
              <a:t>bu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raqobatbardosh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boMish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va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moliyaviy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barqarorlikka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erishish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uchun</a:t>
            </a:r>
            <a:r>
              <a:rPr lang="en-US" sz="3600" b="1" dirty="0">
                <a:solidFill>
                  <a:srgbClr val="0070C0"/>
                </a:solidFill>
              </a:rPr>
              <a:t> firma </a:t>
            </a:r>
            <a:r>
              <a:rPr lang="en-US" sz="3600" b="1" dirty="0" err="1">
                <a:solidFill>
                  <a:srgbClr val="0070C0"/>
                </a:solidFill>
              </a:rPr>
              <a:t>ta’minlashi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lozim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</a:rPr>
              <a:t>bo’lgan</a:t>
            </a:r>
            <a:r>
              <a:rPr lang="en-US" sz="3600" b="1" dirty="0" smtClean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raqobat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imkoniyatlari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va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faoliyat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natijalaridir</a:t>
            </a:r>
            <a:r>
              <a:rPr lang="en-US" sz="3600" b="1" dirty="0">
                <a:solidFill>
                  <a:srgbClr val="0070C0"/>
                </a:solidFill>
              </a:rPr>
              <a:t>.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620688"/>
            <a:ext cx="626117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 err="1">
                <a:solidFill>
                  <a:srgbClr val="0070C0"/>
                </a:solidFill>
              </a:rPr>
              <a:t>Muvaffaqiyatning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kalit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omillari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8433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1. </a:t>
            </a:r>
            <a:r>
              <a:rPr lang="en-US" sz="2000" dirty="0" err="1" smtClean="0"/>
              <a:t>Sohaviy</a:t>
            </a:r>
            <a:r>
              <a:rPr lang="en-US" sz="2000" dirty="0" smtClean="0"/>
              <a:t> </a:t>
            </a:r>
            <a:r>
              <a:rPr lang="en-US" sz="2000" dirty="0" err="1"/>
              <a:t>muhitning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xarakteristikalari</a:t>
            </a:r>
            <a:r>
              <a:rPr lang="en-US" sz="2000" dirty="0"/>
              <a:t> (</a:t>
            </a:r>
            <a:r>
              <a:rPr lang="en-US" sz="2000" dirty="0" err="1"/>
              <a:t>bozoming</a:t>
            </a:r>
            <a:r>
              <a:rPr lang="en-US" sz="2000" dirty="0"/>
              <a:t> </a:t>
            </a:r>
            <a:r>
              <a:rPr lang="en-US" sz="2000" dirty="0" err="1"/>
              <a:t>o‘sishi</a:t>
            </a:r>
            <a:r>
              <a:rPr lang="en-US" sz="2000" dirty="0"/>
              <a:t>, </a:t>
            </a:r>
            <a:r>
              <a:rPr lang="en-US" sz="2000" dirty="0" err="1"/>
              <a:t>geografik</a:t>
            </a:r>
            <a:r>
              <a:rPr lang="en-US" sz="2000" dirty="0"/>
              <a:t> </a:t>
            </a:r>
            <a:r>
              <a:rPr lang="en-US" sz="2000" dirty="0" err="1"/>
              <a:t>xususiyatlari</a:t>
            </a:r>
            <a:r>
              <a:rPr lang="en-US" sz="2000" dirty="0"/>
              <a:t>, </a:t>
            </a:r>
            <a:r>
              <a:rPr lang="en-US" sz="2000" dirty="0" err="1"/>
              <a:t>tarmoqning</a:t>
            </a:r>
            <a:r>
              <a:rPr lang="en-US" sz="2000" dirty="0"/>
              <a:t> </a:t>
            </a:r>
            <a:r>
              <a:rPr lang="en-US" sz="2000" dirty="0" err="1"/>
              <a:t>strukturasi</a:t>
            </a:r>
            <a:r>
              <a:rPr lang="en-US" sz="2000" dirty="0"/>
              <a:t>,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mavqe</a:t>
            </a:r>
            <a:r>
              <a:rPr lang="en-US" sz="2000" dirty="0"/>
              <a:t>, </a:t>
            </a:r>
            <a:r>
              <a:rPr lang="en-US" sz="2000" dirty="0" err="1"/>
              <a:t>investitsiyalarga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talablar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</a:t>
            </a:r>
            <a:r>
              <a:rPr lang="en-US" sz="2000" dirty="0"/>
              <a:t>) </a:t>
            </a:r>
            <a:endParaRPr lang="en-US" sz="2000" dirty="0" smtClean="0"/>
          </a:p>
          <a:p>
            <a:pPr algn="just"/>
            <a:r>
              <a:rPr lang="en-US" sz="2000" dirty="0" smtClean="0"/>
              <a:t>2.Harakatlantiruvchi </a:t>
            </a:r>
            <a:r>
              <a:rPr lang="en-US" sz="2000" dirty="0" err="1"/>
              <a:t>kuchlar</a:t>
            </a:r>
            <a:r>
              <a:rPr lang="en-US" sz="2000" dirty="0"/>
              <a:t> </a:t>
            </a:r>
            <a:endParaRPr lang="en-US" sz="2000" dirty="0" smtClean="0"/>
          </a:p>
          <a:p>
            <a:pPr algn="just"/>
            <a:r>
              <a:rPr lang="en-US" sz="2000" dirty="0" smtClean="0"/>
              <a:t>3</a:t>
            </a:r>
            <a:r>
              <a:rPr lang="en-US" sz="2000" dirty="0"/>
              <a:t>. </a:t>
            </a:r>
            <a:r>
              <a:rPr lang="en-US" sz="2000" dirty="0" err="1"/>
              <a:t>Raqobat</a:t>
            </a:r>
            <a:r>
              <a:rPr lang="en-US" sz="2000" dirty="0"/>
              <a:t> </a:t>
            </a:r>
            <a:r>
              <a:rPr lang="en-US" sz="2000" dirty="0" err="1"/>
              <a:t>tahlili</a:t>
            </a:r>
            <a:r>
              <a:rPr lang="en-US" sz="2000" dirty="0"/>
              <a:t> </a:t>
            </a:r>
            <a:endParaRPr lang="en-US" sz="2000" dirty="0" smtClean="0"/>
          </a:p>
          <a:p>
            <a:pPr algn="just"/>
            <a:r>
              <a:rPr lang="en-US" sz="2000" dirty="0" smtClean="0"/>
              <a:t>3.1.Raqobatlashuvchi </a:t>
            </a:r>
            <a:r>
              <a:rPr lang="en-US" sz="2000" dirty="0" err="1"/>
              <a:t>sotuvchilar</a:t>
            </a:r>
            <a:r>
              <a:rPr lang="en-US" sz="2000" dirty="0"/>
              <a:t> </a:t>
            </a:r>
            <a:r>
              <a:rPr lang="en-US" sz="2000" dirty="0" err="1"/>
              <a:t>o‘rtasidagi</a:t>
            </a:r>
            <a:r>
              <a:rPr lang="en-US" sz="2000" dirty="0"/>
              <a:t> </a:t>
            </a:r>
            <a:r>
              <a:rPr lang="en-US" sz="2000" dirty="0" err="1"/>
              <a:t>musobaqa</a:t>
            </a:r>
            <a:r>
              <a:rPr lang="en-US" sz="2000" dirty="0"/>
              <a:t> (</a:t>
            </a:r>
            <a:r>
              <a:rPr lang="en-US" sz="2000" dirty="0" err="1"/>
              <a:t>kuchli</a:t>
            </a:r>
            <a:r>
              <a:rPr lang="en-US" sz="2000" dirty="0"/>
              <a:t>, </a:t>
            </a:r>
            <a:r>
              <a:rPr lang="en-US" sz="2000" dirty="0" err="1"/>
              <a:t>o'rtacha</a:t>
            </a:r>
            <a:r>
              <a:rPr lang="en-US" sz="2000" dirty="0"/>
              <a:t>, </a:t>
            </a:r>
            <a:r>
              <a:rPr lang="en-US" sz="2000" dirty="0" err="1"/>
              <a:t>zaif</a:t>
            </a:r>
            <a:r>
              <a:rPr lang="en-US" sz="2000" dirty="0"/>
              <a:t>, </a:t>
            </a:r>
            <a:r>
              <a:rPr lang="en-US" sz="2000" dirty="0" err="1"/>
              <a:t>raqobat</a:t>
            </a:r>
            <a:r>
              <a:rPr lang="en-US" sz="2000" dirty="0"/>
              <a:t> </a:t>
            </a:r>
            <a:r>
              <a:rPr lang="en-US" sz="2000" dirty="0" err="1"/>
              <a:t>vositasi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dirty="0" smtClean="0"/>
              <a:t> </a:t>
            </a:r>
            <a:r>
              <a:rPr lang="en-US" sz="2000" dirty="0"/>
              <a:t>3.2.Potensial </a:t>
            </a:r>
            <a:r>
              <a:rPr lang="en-US" sz="2000" dirty="0" err="1"/>
              <a:t>kirish</a:t>
            </a:r>
            <a:r>
              <a:rPr lang="en-US" sz="2000" dirty="0"/>
              <a:t> </a:t>
            </a:r>
            <a:r>
              <a:rPr lang="en-US" sz="2000" dirty="0" err="1"/>
              <a:t>xavfi</a:t>
            </a:r>
            <a:r>
              <a:rPr lang="en-US" sz="2000" dirty="0"/>
              <a:t> </a:t>
            </a:r>
            <a:r>
              <a:rPr lang="en-US" sz="2000" dirty="0" err="1"/>
              <a:t>fkuchli</a:t>
            </a:r>
            <a:r>
              <a:rPr lang="en-US" sz="2000" dirty="0"/>
              <a:t>. </a:t>
            </a:r>
            <a:r>
              <a:rPr lang="en-US" sz="2000" dirty="0" err="1"/>
              <a:t>o‘rtacha</a:t>
            </a:r>
            <a:r>
              <a:rPr lang="en-US" sz="2000" dirty="0"/>
              <a:t>. </a:t>
            </a:r>
            <a:r>
              <a:rPr lang="en-US" sz="2000" dirty="0" err="1"/>
              <a:t>zaif</a:t>
            </a:r>
            <a:r>
              <a:rPr lang="en-US" sz="2000" dirty="0"/>
              <a:t>. </a:t>
            </a:r>
            <a:r>
              <a:rPr lang="en-US" sz="2000" dirty="0" err="1"/>
              <a:t>kirish</a:t>
            </a:r>
            <a:r>
              <a:rPr lang="en-US" sz="2000" dirty="0"/>
              <a:t> </a:t>
            </a:r>
            <a:r>
              <a:rPr lang="en-US" sz="2000" dirty="0" err="1"/>
              <a:t>to'siqlarining</a:t>
            </a:r>
            <a:r>
              <a:rPr lang="en-US" sz="2000" dirty="0"/>
              <a:t> </a:t>
            </a:r>
            <a:r>
              <a:rPr lang="en-US" sz="2000" dirty="0" err="1"/>
              <a:t>tarkibi</a:t>
            </a:r>
            <a:r>
              <a:rPr lang="en-US" sz="2000" dirty="0"/>
              <a:t>) 3.3.Tovaming </a:t>
            </a:r>
            <a:r>
              <a:rPr lang="en-US" sz="2000" dirty="0" err="1"/>
              <a:t>o‘mini</a:t>
            </a:r>
            <a:r>
              <a:rPr lang="en-US" sz="2000" dirty="0"/>
              <a:t> </a:t>
            </a:r>
            <a:r>
              <a:rPr lang="en-US" sz="2000" dirty="0" err="1"/>
              <a:t>bosuvchi</a:t>
            </a:r>
            <a:r>
              <a:rPr lang="en-US" sz="2000" dirty="0"/>
              <a:t> </a:t>
            </a:r>
            <a:r>
              <a:rPr lang="en-US" sz="2000" dirty="0" err="1"/>
              <a:t>mahsulotlaming</a:t>
            </a:r>
            <a:r>
              <a:rPr lang="en-US" sz="2000" dirty="0"/>
              <a:t> </a:t>
            </a:r>
            <a:r>
              <a:rPr lang="en-US" sz="2000" dirty="0" err="1"/>
              <a:t>raqobati</a:t>
            </a:r>
            <a:r>
              <a:rPr lang="en-US" sz="2000" dirty="0"/>
              <a:t> (</a:t>
            </a:r>
            <a:r>
              <a:rPr lang="en-US" sz="2000" dirty="0" err="1"/>
              <a:t>kuchli</a:t>
            </a:r>
            <a:r>
              <a:rPr lang="en-US" sz="2000" dirty="0"/>
              <a:t>, </a:t>
            </a:r>
            <a:r>
              <a:rPr lang="en-US" sz="2000" dirty="0" err="1"/>
              <a:t>o'rtacha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zaif</a:t>
            </a:r>
            <a:r>
              <a:rPr lang="en-US" sz="2000" dirty="0"/>
              <a:t> (</a:t>
            </a:r>
            <a:r>
              <a:rPr lang="en-US" sz="2000" dirty="0" err="1"/>
              <a:t>nima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?') </a:t>
            </a:r>
            <a:endParaRPr lang="en-US" sz="2000" dirty="0" smtClean="0"/>
          </a:p>
          <a:p>
            <a:pPr algn="just"/>
            <a:r>
              <a:rPr lang="en-US" sz="2000" dirty="0" smtClean="0"/>
              <a:t>3.4.Yetkazib </a:t>
            </a:r>
            <a:r>
              <a:rPr lang="en-US" sz="2000" dirty="0" err="1"/>
              <a:t>beruvchilaming</a:t>
            </a:r>
            <a:r>
              <a:rPr lang="en-US" sz="2000" dirty="0"/>
              <a:t> «</a:t>
            </a:r>
            <a:r>
              <a:rPr lang="en-US" sz="2000" dirty="0" err="1"/>
              <a:t>savdolasha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» </a:t>
            </a:r>
            <a:r>
              <a:rPr lang="en-US" sz="2000" dirty="0" err="1"/>
              <a:t>qobihyati</a:t>
            </a:r>
            <a:r>
              <a:rPr lang="en-US" sz="2000" dirty="0"/>
              <a:t> (</a:t>
            </a:r>
            <a:r>
              <a:rPr lang="en-US" sz="2000" dirty="0" err="1"/>
              <a:t>kuchli</a:t>
            </a:r>
            <a:r>
              <a:rPr lang="en-US" sz="2000" dirty="0"/>
              <a:t>, </a:t>
            </a:r>
            <a:r>
              <a:rPr lang="en-US" sz="2000" dirty="0" err="1"/>
              <a:t>o‘rtacha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zaif</a:t>
            </a:r>
            <a:r>
              <a:rPr lang="en-US" sz="2000" dirty="0"/>
              <a:t> (</a:t>
            </a:r>
            <a:r>
              <a:rPr lang="en-US" sz="2000" dirty="0" err="1"/>
              <a:t>nima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?) </a:t>
            </a:r>
            <a:endParaRPr lang="en-US" sz="2000" dirty="0" smtClean="0"/>
          </a:p>
          <a:p>
            <a:pPr algn="just"/>
            <a:r>
              <a:rPr lang="en-US" sz="2000" dirty="0" smtClean="0"/>
              <a:t>3.5</a:t>
            </a:r>
            <a:r>
              <a:rPr lang="en-US" sz="2000" dirty="0"/>
              <a:t>. </a:t>
            </a:r>
            <a:r>
              <a:rPr lang="en-US" sz="2000" dirty="0" err="1"/>
              <a:t>Iste’molchilaming</a:t>
            </a:r>
            <a:r>
              <a:rPr lang="en-US" sz="2000" dirty="0"/>
              <a:t> «</a:t>
            </a:r>
            <a:r>
              <a:rPr lang="en-US" sz="2000" dirty="0" err="1"/>
              <a:t>savdolasha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» </a:t>
            </a:r>
            <a:r>
              <a:rPr lang="en-US" sz="2000" dirty="0" err="1"/>
              <a:t>qobiliyati</a:t>
            </a:r>
            <a:r>
              <a:rPr lang="en-US" sz="2000" dirty="0"/>
              <a:t> (</a:t>
            </a:r>
            <a:r>
              <a:rPr lang="en-US" sz="2000" dirty="0" err="1"/>
              <a:t>kuchli</a:t>
            </a:r>
            <a:r>
              <a:rPr lang="en-US" sz="2000" dirty="0"/>
              <a:t>, </a:t>
            </a:r>
            <a:r>
              <a:rPr lang="en-US" sz="2000" dirty="0" err="1"/>
              <a:t>o‘rtacha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zaif</a:t>
            </a:r>
            <a:r>
              <a:rPr lang="en-US" sz="2000" dirty="0"/>
              <a:t> (</a:t>
            </a:r>
            <a:r>
              <a:rPr lang="en-US" sz="2000" dirty="0" err="1"/>
              <a:t>nima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?)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334397"/>
            <a:ext cx="7488832" cy="400110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Soha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raqobat</a:t>
            </a:r>
            <a:r>
              <a:rPr lang="en-US" sz="2000" b="1" dirty="0"/>
              <a:t> </a:t>
            </a:r>
            <a:r>
              <a:rPr lang="en-US" sz="2000" b="1" dirty="0" err="1"/>
              <a:t>tahlillarini</a:t>
            </a:r>
            <a:r>
              <a:rPr lang="en-US" sz="2000" b="1" dirty="0"/>
              <a:t> </a:t>
            </a:r>
            <a:r>
              <a:rPr lang="en-US" sz="2000" b="1" dirty="0" err="1"/>
              <a:t>umumlashtiruvchi</a:t>
            </a:r>
            <a:r>
              <a:rPr lang="en-US" sz="2000" b="1" dirty="0"/>
              <a:t> </a:t>
            </a:r>
            <a:r>
              <a:rPr lang="en-US" sz="2000" b="1" dirty="0" err="1"/>
              <a:t>jadval</a:t>
            </a:r>
            <a:r>
              <a:rPr lang="en-US" sz="2000" b="1" dirty="0"/>
              <a:t> </a:t>
            </a:r>
            <a:r>
              <a:rPr lang="en-US" sz="2000" b="1" dirty="0" err="1" smtClean="0"/>
              <a:t>savollari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20139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334397"/>
            <a:ext cx="7488832" cy="400110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/>
              <a:t>Soha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raqobat</a:t>
            </a:r>
            <a:r>
              <a:rPr lang="en-US" sz="2000" b="1" dirty="0"/>
              <a:t> </a:t>
            </a:r>
            <a:r>
              <a:rPr lang="en-US" sz="2000" b="1" dirty="0" err="1"/>
              <a:t>tahlillarini</a:t>
            </a:r>
            <a:r>
              <a:rPr lang="en-US" sz="2000" b="1" dirty="0"/>
              <a:t> </a:t>
            </a:r>
            <a:r>
              <a:rPr lang="en-US" sz="2000" b="1" dirty="0" err="1"/>
              <a:t>umumlashtiruvchi</a:t>
            </a:r>
            <a:r>
              <a:rPr lang="en-US" sz="2000" b="1" dirty="0"/>
              <a:t> </a:t>
            </a:r>
            <a:r>
              <a:rPr lang="en-US" sz="2000" b="1" dirty="0" err="1"/>
              <a:t>jadval</a:t>
            </a:r>
            <a:r>
              <a:rPr lang="en-US" sz="2000" b="1" dirty="0"/>
              <a:t> </a:t>
            </a:r>
            <a:r>
              <a:rPr lang="en-US" sz="2000" b="1" dirty="0" err="1" smtClean="0"/>
              <a:t>savollari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7562" y="1196752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4.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kompaniyalaming</a:t>
            </a:r>
            <a:r>
              <a:rPr lang="en-US" dirty="0"/>
              <a:t>/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guruhlaming</a:t>
            </a:r>
            <a:r>
              <a:rPr lang="en-US" dirty="0"/>
              <a:t> </a:t>
            </a:r>
            <a:r>
              <a:rPr lang="en-US" dirty="0" err="1"/>
              <a:t>raqobatchilik</a:t>
            </a:r>
            <a:r>
              <a:rPr lang="en-US" dirty="0"/>
              <a:t> </a:t>
            </a:r>
            <a:r>
              <a:rPr lang="en-US" dirty="0" err="1"/>
              <a:t>pozitsiyasi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4.1</a:t>
            </a:r>
            <a:r>
              <a:rPr lang="en-US" dirty="0"/>
              <a:t>.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pozitsiyalash</a:t>
            </a:r>
            <a:r>
              <a:rPr lang="en-US" dirty="0"/>
              <a:t> (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?) </a:t>
            </a:r>
            <a:endParaRPr lang="en-US" dirty="0" smtClean="0"/>
          </a:p>
          <a:p>
            <a:r>
              <a:rPr lang="en-US" dirty="0" smtClean="0"/>
              <a:t>4.2</a:t>
            </a:r>
            <a:r>
              <a:rPr lang="en-US" dirty="0"/>
              <a:t>. </a:t>
            </a:r>
            <a:r>
              <a:rPr lang="en-US" dirty="0" err="1"/>
              <a:t>Noqulay</a:t>
            </a:r>
            <a:r>
              <a:rPr lang="en-US" dirty="0"/>
              <a:t> </a:t>
            </a:r>
            <a:r>
              <a:rPr lang="en-US" dirty="0" err="1"/>
              <a:t>pozitsiyalash</a:t>
            </a:r>
            <a:r>
              <a:rPr lang="en-US" dirty="0"/>
              <a:t> (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?)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5</a:t>
            </a:r>
            <a:r>
              <a:rPr lang="en-US" dirty="0"/>
              <a:t>. </a:t>
            </a:r>
            <a:r>
              <a:rPr lang="en-US" dirty="0" err="1"/>
              <a:t>Raqobat</a:t>
            </a:r>
            <a:r>
              <a:rPr lang="en-US" dirty="0"/>
              <a:t> </a:t>
            </a:r>
            <a:r>
              <a:rPr lang="en-US" dirty="0" err="1" smtClean="0"/>
              <a:t>tahlili</a:t>
            </a:r>
            <a:endParaRPr lang="en-US" dirty="0" smtClean="0"/>
          </a:p>
          <a:p>
            <a:r>
              <a:rPr lang="en-US" dirty="0" smtClean="0"/>
              <a:t>5.1</a:t>
            </a:r>
            <a:r>
              <a:rPr lang="en-US" dirty="0"/>
              <a:t>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raqobatchilaming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yondashuvlari</a:t>
            </a:r>
            <a:r>
              <a:rPr lang="en-US" dirty="0"/>
              <a:t> /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 smtClean="0"/>
              <a:t>xatti-harakatlari</a:t>
            </a:r>
            <a:endParaRPr lang="en-US" dirty="0" smtClean="0"/>
          </a:p>
          <a:p>
            <a:r>
              <a:rPr lang="en-US" dirty="0" smtClean="0"/>
              <a:t>5.2</a:t>
            </a:r>
            <a:r>
              <a:rPr lang="en-US" dirty="0"/>
              <a:t>. </a:t>
            </a:r>
            <a:r>
              <a:rPr lang="en-US" dirty="0" err="1"/>
              <a:t>Kimni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kuzatish</a:t>
            </a:r>
            <a:r>
              <a:rPr lang="en-US" dirty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?</a:t>
            </a:r>
          </a:p>
          <a:p>
            <a:endParaRPr lang="en-US" dirty="0" smtClean="0"/>
          </a:p>
          <a:p>
            <a:r>
              <a:rPr lang="en-US" dirty="0" smtClean="0"/>
              <a:t>6</a:t>
            </a:r>
            <a:r>
              <a:rPr lang="en-US" dirty="0"/>
              <a:t>. </a:t>
            </a:r>
            <a:r>
              <a:rPr lang="en-US" dirty="0" err="1"/>
              <a:t>Muvaffaqiyatning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omillari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7</a:t>
            </a:r>
            <a:r>
              <a:rPr lang="en-US" dirty="0"/>
              <a:t>. </a:t>
            </a:r>
            <a:r>
              <a:rPr lang="en-US" dirty="0" err="1"/>
              <a:t>Tarmoqning</a:t>
            </a:r>
            <a:r>
              <a:rPr lang="en-US" dirty="0"/>
              <a:t> </a:t>
            </a:r>
            <a:r>
              <a:rPr lang="en-US" dirty="0" err="1"/>
              <a:t>istiqbollari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 smtClean="0"/>
              <a:t>jozibadorligi</a:t>
            </a:r>
            <a:endParaRPr lang="en-US" dirty="0" smtClean="0"/>
          </a:p>
          <a:p>
            <a:r>
              <a:rPr lang="en-US" dirty="0" smtClean="0"/>
              <a:t>7.1</a:t>
            </a:r>
            <a:r>
              <a:rPr lang="en-US" dirty="0"/>
              <a:t>. </a:t>
            </a:r>
            <a:r>
              <a:rPr lang="en-US" dirty="0" err="1"/>
              <a:t>Tarmoqni</a:t>
            </a:r>
            <a:r>
              <a:rPr lang="en-US" dirty="0"/>
              <a:t> </a:t>
            </a:r>
            <a:r>
              <a:rPr lang="en-US" dirty="0" err="1"/>
              <a:t>jozibali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 smtClean="0"/>
              <a:t>omillar</a:t>
            </a:r>
            <a:r>
              <a:rPr lang="en-US" dirty="0" smtClean="0"/>
              <a:t> </a:t>
            </a:r>
          </a:p>
          <a:p>
            <a:r>
              <a:rPr lang="en-US" dirty="0" smtClean="0"/>
              <a:t>7.2</a:t>
            </a:r>
            <a:r>
              <a:rPr lang="en-US" dirty="0"/>
              <a:t>. </a:t>
            </a:r>
            <a:r>
              <a:rPr lang="en-US" dirty="0" err="1"/>
              <a:t>Tovaming</a:t>
            </a:r>
            <a:r>
              <a:rPr lang="en-US" dirty="0"/>
              <a:t> </a:t>
            </a:r>
            <a:r>
              <a:rPr lang="en-US" dirty="0" err="1"/>
              <a:t>jozibadorligini</a:t>
            </a:r>
            <a:r>
              <a:rPr lang="en-US" dirty="0"/>
              <a:t> </a:t>
            </a:r>
            <a:r>
              <a:rPr lang="en-US" dirty="0" err="1"/>
              <a:t>kamaytiradigan</a:t>
            </a:r>
            <a:r>
              <a:rPr lang="en-US" dirty="0"/>
              <a:t> </a:t>
            </a:r>
            <a:r>
              <a:rPr lang="en-US" dirty="0" err="1" smtClean="0"/>
              <a:t>omillar</a:t>
            </a:r>
            <a:r>
              <a:rPr lang="en-US" dirty="0" smtClean="0"/>
              <a:t> </a:t>
            </a:r>
          </a:p>
          <a:p>
            <a:r>
              <a:rPr lang="en-US" dirty="0" smtClean="0"/>
              <a:t>7.3</a:t>
            </a:r>
            <a:r>
              <a:rPr lang="en-US" dirty="0"/>
              <a:t>. </a:t>
            </a:r>
            <a:r>
              <a:rPr lang="en-US" dirty="0" err="1"/>
              <a:t>Tarmoqning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/ </a:t>
            </a:r>
            <a:r>
              <a:rPr lang="en-US" dirty="0" err="1" smtClean="0"/>
              <a:t>muammolari</a:t>
            </a:r>
            <a:endParaRPr lang="en-US" dirty="0" smtClean="0"/>
          </a:p>
          <a:p>
            <a:r>
              <a:rPr lang="en-US" dirty="0" smtClean="0"/>
              <a:t>7.4</a:t>
            </a:r>
            <a:r>
              <a:rPr lang="en-US" dirty="0"/>
              <a:t>. </a:t>
            </a:r>
            <a:r>
              <a:rPr lang="en-US" dirty="0" err="1"/>
              <a:t>Rentabellik</a:t>
            </a:r>
            <a:r>
              <a:rPr lang="en-US" dirty="0"/>
              <a:t> </a:t>
            </a:r>
            <a:r>
              <a:rPr lang="en-US" dirty="0" err="1"/>
              <a:t>istiqbollari</a:t>
            </a:r>
            <a:r>
              <a:rPr lang="en-US" dirty="0"/>
              <a:t> (</a:t>
            </a:r>
            <a:r>
              <a:rPr lang="en-US" dirty="0" err="1"/>
              <a:t>ijobiy</a:t>
            </a:r>
            <a:r>
              <a:rPr lang="en-US" dirty="0"/>
              <a:t> / </a:t>
            </a:r>
            <a:r>
              <a:rPr lang="en-US" dirty="0" err="1"/>
              <a:t>salbiy</a:t>
            </a:r>
            <a:r>
              <a:rPr lang="en-US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00911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1261</Words>
  <Application>Microsoft Office PowerPoint</Application>
  <PresentationFormat>Экран (4:3)</PresentationFormat>
  <Paragraphs>125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2-mavzu. Tashqi muhit tahlili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Strategik boshqaruvning 5 vazifasi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KOMPANIYANING BOSH QIYMATLARINI YARATISH </dc:title>
  <dc:creator>hp</dc:creator>
  <cp:lastModifiedBy>User Windows</cp:lastModifiedBy>
  <cp:revision>74</cp:revision>
  <dcterms:created xsi:type="dcterms:W3CDTF">2022-10-12T06:48:04Z</dcterms:created>
  <dcterms:modified xsi:type="dcterms:W3CDTF">2024-09-19T17:24:31Z</dcterms:modified>
</cp:coreProperties>
</file>